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9" r:id="rId5"/>
    <p:sldMasterId id="2147483671" r:id="rId6"/>
  </p:sldMasterIdLst>
  <p:notesMasterIdLst>
    <p:notesMasterId r:id="rId30"/>
  </p:notesMasterIdLst>
  <p:sldIdLst>
    <p:sldId id="261" r:id="rId7"/>
    <p:sldId id="280" r:id="rId8"/>
    <p:sldId id="282" r:id="rId9"/>
    <p:sldId id="281" r:id="rId10"/>
    <p:sldId id="265" r:id="rId11"/>
    <p:sldId id="266" r:id="rId12"/>
    <p:sldId id="283" r:id="rId13"/>
    <p:sldId id="285" r:id="rId14"/>
    <p:sldId id="2139118152" r:id="rId15"/>
    <p:sldId id="2139118132" r:id="rId16"/>
    <p:sldId id="2139118130" r:id="rId17"/>
    <p:sldId id="2139118133" r:id="rId18"/>
    <p:sldId id="2139118149" r:id="rId19"/>
    <p:sldId id="2139118123" r:id="rId20"/>
    <p:sldId id="2139118150" r:id="rId21"/>
    <p:sldId id="2139118124" r:id="rId22"/>
    <p:sldId id="2139118151" r:id="rId23"/>
    <p:sldId id="2139118153" r:id="rId24"/>
    <p:sldId id="2139118146" r:id="rId25"/>
    <p:sldId id="2139118144" r:id="rId26"/>
    <p:sldId id="2139118148" r:id="rId27"/>
    <p:sldId id="273" r:id="rId28"/>
    <p:sldId id="271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A002"/>
    <a:srgbClr val="FFB743"/>
    <a:srgbClr val="FFD693"/>
    <a:srgbClr val="3A3A3A"/>
    <a:srgbClr val="757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089DA1-A584-46CB-AC9D-9BF3F5C1ADB5}" type="doc">
      <dgm:prSet loTypeId="urn:microsoft.com/office/officeart/2005/8/layout/chevron1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D75D65D-AA17-4E32-8693-DA4D4FF165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Design</a:t>
          </a:r>
        </a:p>
      </dgm:t>
    </dgm:pt>
    <dgm:pt modelId="{988CE61C-7F9A-4281-B123-C73F56D90205}" type="parTrans" cxnId="{7BA58DBF-EFE6-4353-9580-A10F9A44FE04}">
      <dgm:prSet/>
      <dgm:spPr/>
      <dgm:t>
        <a:bodyPr/>
        <a:lstStyle/>
        <a:p>
          <a:endParaRPr lang="en-US"/>
        </a:p>
      </dgm:t>
    </dgm:pt>
    <dgm:pt modelId="{0660672D-6C0D-40B1-ADE2-7D7535E2830B}" type="sibTrans" cxnId="{7BA58DBF-EFE6-4353-9580-A10F9A44FE04}">
      <dgm:prSet/>
      <dgm:spPr/>
      <dgm:t>
        <a:bodyPr/>
        <a:lstStyle/>
        <a:p>
          <a:endParaRPr lang="en-US"/>
        </a:p>
      </dgm:t>
    </dgm:pt>
    <dgm:pt modelId="{551D9E67-0F7A-437E-8679-007D96E47966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Manufacturing</a:t>
          </a:r>
        </a:p>
      </dgm:t>
    </dgm:pt>
    <dgm:pt modelId="{A1EBE805-B0C0-47C6-BA25-EB3E860EBEEC}" type="parTrans" cxnId="{823473C3-544B-46B9-AE1D-AAFB5CEC6173}">
      <dgm:prSet/>
      <dgm:spPr/>
      <dgm:t>
        <a:bodyPr/>
        <a:lstStyle/>
        <a:p>
          <a:endParaRPr lang="en-US"/>
        </a:p>
      </dgm:t>
    </dgm:pt>
    <dgm:pt modelId="{EAA28AA3-51CB-4DCF-AD12-E763A3848385}" type="sibTrans" cxnId="{823473C3-544B-46B9-AE1D-AAFB5CEC6173}">
      <dgm:prSet/>
      <dgm:spPr/>
      <dgm:t>
        <a:bodyPr/>
        <a:lstStyle/>
        <a:p>
          <a:endParaRPr lang="en-US"/>
        </a:p>
      </dgm:t>
    </dgm:pt>
    <dgm:pt modelId="{0CDB538F-BDB3-42AF-A7BC-1B4D2ACA03E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Services</a:t>
          </a:r>
        </a:p>
      </dgm:t>
    </dgm:pt>
    <dgm:pt modelId="{8BC883BA-0697-4B60-B42F-4412619D402D}" type="parTrans" cxnId="{F58420DE-7D83-4152-82A2-86E4F15B2242}">
      <dgm:prSet/>
      <dgm:spPr/>
      <dgm:t>
        <a:bodyPr/>
        <a:lstStyle/>
        <a:p>
          <a:endParaRPr lang="en-US"/>
        </a:p>
      </dgm:t>
    </dgm:pt>
    <dgm:pt modelId="{26647975-07B7-4AFA-8E2A-2030DB53511C}" type="sibTrans" cxnId="{F58420DE-7D83-4152-82A2-86E4F15B2242}">
      <dgm:prSet/>
      <dgm:spPr/>
      <dgm:t>
        <a:bodyPr/>
        <a:lstStyle/>
        <a:p>
          <a:endParaRPr lang="en-US"/>
        </a:p>
      </dgm:t>
    </dgm:pt>
    <dgm:pt modelId="{EA4967A0-1AAF-409E-8B8C-2BD5F17A3B11}" type="pres">
      <dgm:prSet presAssocID="{92089DA1-A584-46CB-AC9D-9BF3F5C1ADB5}" presName="Name0" presStyleCnt="0">
        <dgm:presLayoutVars>
          <dgm:dir/>
          <dgm:animLvl val="lvl"/>
          <dgm:resizeHandles val="exact"/>
        </dgm:presLayoutVars>
      </dgm:prSet>
      <dgm:spPr/>
    </dgm:pt>
    <dgm:pt modelId="{B94733BE-0B52-4835-A2DD-C71AE2F2F9A4}" type="pres">
      <dgm:prSet presAssocID="{AD75D65D-AA17-4E32-8693-DA4D4FF165E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1B3EA79-F512-4694-8F9C-F786DF1796CF}" type="pres">
      <dgm:prSet presAssocID="{0660672D-6C0D-40B1-ADE2-7D7535E2830B}" presName="parTxOnlySpace" presStyleCnt="0"/>
      <dgm:spPr/>
    </dgm:pt>
    <dgm:pt modelId="{1CE88BFE-2B34-4F82-86E8-7783FA179224}" type="pres">
      <dgm:prSet presAssocID="{551D9E67-0F7A-437E-8679-007D96E4796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3EB52B-1B84-479A-832B-04C85E1D2D57}" type="pres">
      <dgm:prSet presAssocID="{EAA28AA3-51CB-4DCF-AD12-E763A3848385}" presName="parTxOnlySpace" presStyleCnt="0"/>
      <dgm:spPr/>
    </dgm:pt>
    <dgm:pt modelId="{BCBDADED-93BA-4489-BB51-A2A92001EC60}" type="pres">
      <dgm:prSet presAssocID="{0CDB538F-BDB3-42AF-A7BC-1B4D2ACA03E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291D001-87F6-4EB9-A163-7294DEA71221}" type="presOf" srcId="{AD75D65D-AA17-4E32-8693-DA4D4FF165E5}" destId="{B94733BE-0B52-4835-A2DD-C71AE2F2F9A4}" srcOrd="0" destOrd="0" presId="urn:microsoft.com/office/officeart/2005/8/layout/chevron1"/>
    <dgm:cxn modelId="{B360C388-97AB-45D8-BE23-39EC6A882D6D}" type="presOf" srcId="{0CDB538F-BDB3-42AF-A7BC-1B4D2ACA03EC}" destId="{BCBDADED-93BA-4489-BB51-A2A92001EC60}" srcOrd="0" destOrd="0" presId="urn:microsoft.com/office/officeart/2005/8/layout/chevron1"/>
    <dgm:cxn modelId="{92775298-B9FF-4A16-B12B-61114E62ADE5}" type="presOf" srcId="{551D9E67-0F7A-437E-8679-007D96E47966}" destId="{1CE88BFE-2B34-4F82-86E8-7783FA179224}" srcOrd="0" destOrd="0" presId="urn:microsoft.com/office/officeart/2005/8/layout/chevron1"/>
    <dgm:cxn modelId="{7BA58DBF-EFE6-4353-9580-A10F9A44FE04}" srcId="{92089DA1-A584-46CB-AC9D-9BF3F5C1ADB5}" destId="{AD75D65D-AA17-4E32-8693-DA4D4FF165E5}" srcOrd="0" destOrd="0" parTransId="{988CE61C-7F9A-4281-B123-C73F56D90205}" sibTransId="{0660672D-6C0D-40B1-ADE2-7D7535E2830B}"/>
    <dgm:cxn modelId="{823473C3-544B-46B9-AE1D-AAFB5CEC6173}" srcId="{92089DA1-A584-46CB-AC9D-9BF3F5C1ADB5}" destId="{551D9E67-0F7A-437E-8679-007D96E47966}" srcOrd="1" destOrd="0" parTransId="{A1EBE805-B0C0-47C6-BA25-EB3E860EBEEC}" sibTransId="{EAA28AA3-51CB-4DCF-AD12-E763A3848385}"/>
    <dgm:cxn modelId="{E443F9D1-3059-465D-80A5-9C4FA9D9248B}" type="presOf" srcId="{92089DA1-A584-46CB-AC9D-9BF3F5C1ADB5}" destId="{EA4967A0-1AAF-409E-8B8C-2BD5F17A3B11}" srcOrd="0" destOrd="0" presId="urn:microsoft.com/office/officeart/2005/8/layout/chevron1"/>
    <dgm:cxn modelId="{F58420DE-7D83-4152-82A2-86E4F15B2242}" srcId="{92089DA1-A584-46CB-AC9D-9BF3F5C1ADB5}" destId="{0CDB538F-BDB3-42AF-A7BC-1B4D2ACA03EC}" srcOrd="2" destOrd="0" parTransId="{8BC883BA-0697-4B60-B42F-4412619D402D}" sibTransId="{26647975-07B7-4AFA-8E2A-2030DB53511C}"/>
    <dgm:cxn modelId="{939D654F-8F80-416B-AAFD-62CCD66468A6}" type="presParOf" srcId="{EA4967A0-1AAF-409E-8B8C-2BD5F17A3B11}" destId="{B94733BE-0B52-4835-A2DD-C71AE2F2F9A4}" srcOrd="0" destOrd="0" presId="urn:microsoft.com/office/officeart/2005/8/layout/chevron1"/>
    <dgm:cxn modelId="{B5C9D6D2-E3E6-4BB5-9271-5D76139EEA0B}" type="presParOf" srcId="{EA4967A0-1AAF-409E-8B8C-2BD5F17A3B11}" destId="{41B3EA79-F512-4694-8F9C-F786DF1796CF}" srcOrd="1" destOrd="0" presId="urn:microsoft.com/office/officeart/2005/8/layout/chevron1"/>
    <dgm:cxn modelId="{93A53657-E4ED-452F-BB1F-BC03C1B98D28}" type="presParOf" srcId="{EA4967A0-1AAF-409E-8B8C-2BD5F17A3B11}" destId="{1CE88BFE-2B34-4F82-86E8-7783FA179224}" srcOrd="2" destOrd="0" presId="urn:microsoft.com/office/officeart/2005/8/layout/chevron1"/>
    <dgm:cxn modelId="{653E3678-8BA1-4E58-9882-DEE391DC496A}" type="presParOf" srcId="{EA4967A0-1AAF-409E-8B8C-2BD5F17A3B11}" destId="{673EB52B-1B84-479A-832B-04C85E1D2D57}" srcOrd="3" destOrd="0" presId="urn:microsoft.com/office/officeart/2005/8/layout/chevron1"/>
    <dgm:cxn modelId="{4C1C49AD-0268-457B-AB00-011D69357C7F}" type="presParOf" srcId="{EA4967A0-1AAF-409E-8B8C-2BD5F17A3B11}" destId="{BCBDADED-93BA-4489-BB51-A2A92001EC6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089DA1-A584-46CB-AC9D-9BF3F5C1ADB5}" type="doc">
      <dgm:prSet loTypeId="urn:microsoft.com/office/officeart/2005/8/layout/chevron1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D75D65D-AA17-4E32-8693-DA4D4FF165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Design</a:t>
          </a:r>
        </a:p>
      </dgm:t>
    </dgm:pt>
    <dgm:pt modelId="{988CE61C-7F9A-4281-B123-C73F56D90205}" type="parTrans" cxnId="{7BA58DBF-EFE6-4353-9580-A10F9A44FE04}">
      <dgm:prSet/>
      <dgm:spPr/>
      <dgm:t>
        <a:bodyPr/>
        <a:lstStyle/>
        <a:p>
          <a:endParaRPr lang="en-US"/>
        </a:p>
      </dgm:t>
    </dgm:pt>
    <dgm:pt modelId="{0660672D-6C0D-40B1-ADE2-7D7535E2830B}" type="sibTrans" cxnId="{7BA58DBF-EFE6-4353-9580-A10F9A44FE04}">
      <dgm:prSet/>
      <dgm:spPr/>
      <dgm:t>
        <a:bodyPr/>
        <a:lstStyle/>
        <a:p>
          <a:endParaRPr lang="en-US"/>
        </a:p>
      </dgm:t>
    </dgm:pt>
    <dgm:pt modelId="{551D9E67-0F7A-437E-8679-007D96E47966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Manufacturing</a:t>
          </a:r>
        </a:p>
      </dgm:t>
    </dgm:pt>
    <dgm:pt modelId="{A1EBE805-B0C0-47C6-BA25-EB3E860EBEEC}" type="parTrans" cxnId="{823473C3-544B-46B9-AE1D-AAFB5CEC6173}">
      <dgm:prSet/>
      <dgm:spPr/>
      <dgm:t>
        <a:bodyPr/>
        <a:lstStyle/>
        <a:p>
          <a:endParaRPr lang="en-US"/>
        </a:p>
      </dgm:t>
    </dgm:pt>
    <dgm:pt modelId="{EAA28AA3-51CB-4DCF-AD12-E763A3848385}" type="sibTrans" cxnId="{823473C3-544B-46B9-AE1D-AAFB5CEC6173}">
      <dgm:prSet/>
      <dgm:spPr/>
      <dgm:t>
        <a:bodyPr/>
        <a:lstStyle/>
        <a:p>
          <a:endParaRPr lang="en-US"/>
        </a:p>
      </dgm:t>
    </dgm:pt>
    <dgm:pt modelId="{0CDB538F-BDB3-42AF-A7BC-1B4D2ACA03E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Services</a:t>
          </a:r>
        </a:p>
      </dgm:t>
    </dgm:pt>
    <dgm:pt modelId="{8BC883BA-0697-4B60-B42F-4412619D402D}" type="parTrans" cxnId="{F58420DE-7D83-4152-82A2-86E4F15B2242}">
      <dgm:prSet/>
      <dgm:spPr/>
      <dgm:t>
        <a:bodyPr/>
        <a:lstStyle/>
        <a:p>
          <a:endParaRPr lang="en-US"/>
        </a:p>
      </dgm:t>
    </dgm:pt>
    <dgm:pt modelId="{26647975-07B7-4AFA-8E2A-2030DB53511C}" type="sibTrans" cxnId="{F58420DE-7D83-4152-82A2-86E4F15B2242}">
      <dgm:prSet/>
      <dgm:spPr/>
      <dgm:t>
        <a:bodyPr/>
        <a:lstStyle/>
        <a:p>
          <a:endParaRPr lang="en-US"/>
        </a:p>
      </dgm:t>
    </dgm:pt>
    <dgm:pt modelId="{EA4967A0-1AAF-409E-8B8C-2BD5F17A3B11}" type="pres">
      <dgm:prSet presAssocID="{92089DA1-A584-46CB-AC9D-9BF3F5C1ADB5}" presName="Name0" presStyleCnt="0">
        <dgm:presLayoutVars>
          <dgm:dir/>
          <dgm:animLvl val="lvl"/>
          <dgm:resizeHandles val="exact"/>
        </dgm:presLayoutVars>
      </dgm:prSet>
      <dgm:spPr/>
    </dgm:pt>
    <dgm:pt modelId="{B94733BE-0B52-4835-A2DD-C71AE2F2F9A4}" type="pres">
      <dgm:prSet presAssocID="{AD75D65D-AA17-4E32-8693-DA4D4FF165E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1B3EA79-F512-4694-8F9C-F786DF1796CF}" type="pres">
      <dgm:prSet presAssocID="{0660672D-6C0D-40B1-ADE2-7D7535E2830B}" presName="parTxOnlySpace" presStyleCnt="0"/>
      <dgm:spPr/>
    </dgm:pt>
    <dgm:pt modelId="{1CE88BFE-2B34-4F82-86E8-7783FA179224}" type="pres">
      <dgm:prSet presAssocID="{551D9E67-0F7A-437E-8679-007D96E4796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3EB52B-1B84-479A-832B-04C85E1D2D57}" type="pres">
      <dgm:prSet presAssocID="{EAA28AA3-51CB-4DCF-AD12-E763A3848385}" presName="parTxOnlySpace" presStyleCnt="0"/>
      <dgm:spPr/>
    </dgm:pt>
    <dgm:pt modelId="{BCBDADED-93BA-4489-BB51-A2A92001EC60}" type="pres">
      <dgm:prSet presAssocID="{0CDB538F-BDB3-42AF-A7BC-1B4D2ACA03E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291D001-87F6-4EB9-A163-7294DEA71221}" type="presOf" srcId="{AD75D65D-AA17-4E32-8693-DA4D4FF165E5}" destId="{B94733BE-0B52-4835-A2DD-C71AE2F2F9A4}" srcOrd="0" destOrd="0" presId="urn:microsoft.com/office/officeart/2005/8/layout/chevron1"/>
    <dgm:cxn modelId="{B360C388-97AB-45D8-BE23-39EC6A882D6D}" type="presOf" srcId="{0CDB538F-BDB3-42AF-A7BC-1B4D2ACA03EC}" destId="{BCBDADED-93BA-4489-BB51-A2A92001EC60}" srcOrd="0" destOrd="0" presId="urn:microsoft.com/office/officeart/2005/8/layout/chevron1"/>
    <dgm:cxn modelId="{92775298-B9FF-4A16-B12B-61114E62ADE5}" type="presOf" srcId="{551D9E67-0F7A-437E-8679-007D96E47966}" destId="{1CE88BFE-2B34-4F82-86E8-7783FA179224}" srcOrd="0" destOrd="0" presId="urn:microsoft.com/office/officeart/2005/8/layout/chevron1"/>
    <dgm:cxn modelId="{7BA58DBF-EFE6-4353-9580-A10F9A44FE04}" srcId="{92089DA1-A584-46CB-AC9D-9BF3F5C1ADB5}" destId="{AD75D65D-AA17-4E32-8693-DA4D4FF165E5}" srcOrd="0" destOrd="0" parTransId="{988CE61C-7F9A-4281-B123-C73F56D90205}" sibTransId="{0660672D-6C0D-40B1-ADE2-7D7535E2830B}"/>
    <dgm:cxn modelId="{823473C3-544B-46B9-AE1D-AAFB5CEC6173}" srcId="{92089DA1-A584-46CB-AC9D-9BF3F5C1ADB5}" destId="{551D9E67-0F7A-437E-8679-007D96E47966}" srcOrd="1" destOrd="0" parTransId="{A1EBE805-B0C0-47C6-BA25-EB3E860EBEEC}" sibTransId="{EAA28AA3-51CB-4DCF-AD12-E763A3848385}"/>
    <dgm:cxn modelId="{E443F9D1-3059-465D-80A5-9C4FA9D9248B}" type="presOf" srcId="{92089DA1-A584-46CB-AC9D-9BF3F5C1ADB5}" destId="{EA4967A0-1AAF-409E-8B8C-2BD5F17A3B11}" srcOrd="0" destOrd="0" presId="urn:microsoft.com/office/officeart/2005/8/layout/chevron1"/>
    <dgm:cxn modelId="{F58420DE-7D83-4152-82A2-86E4F15B2242}" srcId="{92089DA1-A584-46CB-AC9D-9BF3F5C1ADB5}" destId="{0CDB538F-BDB3-42AF-A7BC-1B4D2ACA03EC}" srcOrd="2" destOrd="0" parTransId="{8BC883BA-0697-4B60-B42F-4412619D402D}" sibTransId="{26647975-07B7-4AFA-8E2A-2030DB53511C}"/>
    <dgm:cxn modelId="{939D654F-8F80-416B-AAFD-62CCD66468A6}" type="presParOf" srcId="{EA4967A0-1AAF-409E-8B8C-2BD5F17A3B11}" destId="{B94733BE-0B52-4835-A2DD-C71AE2F2F9A4}" srcOrd="0" destOrd="0" presId="urn:microsoft.com/office/officeart/2005/8/layout/chevron1"/>
    <dgm:cxn modelId="{B5C9D6D2-E3E6-4BB5-9271-5D76139EEA0B}" type="presParOf" srcId="{EA4967A0-1AAF-409E-8B8C-2BD5F17A3B11}" destId="{41B3EA79-F512-4694-8F9C-F786DF1796CF}" srcOrd="1" destOrd="0" presId="urn:microsoft.com/office/officeart/2005/8/layout/chevron1"/>
    <dgm:cxn modelId="{93A53657-E4ED-452F-BB1F-BC03C1B98D28}" type="presParOf" srcId="{EA4967A0-1AAF-409E-8B8C-2BD5F17A3B11}" destId="{1CE88BFE-2B34-4F82-86E8-7783FA179224}" srcOrd="2" destOrd="0" presId="urn:microsoft.com/office/officeart/2005/8/layout/chevron1"/>
    <dgm:cxn modelId="{653E3678-8BA1-4E58-9882-DEE391DC496A}" type="presParOf" srcId="{EA4967A0-1AAF-409E-8B8C-2BD5F17A3B11}" destId="{673EB52B-1B84-479A-832B-04C85E1D2D57}" srcOrd="3" destOrd="0" presId="urn:microsoft.com/office/officeart/2005/8/layout/chevron1"/>
    <dgm:cxn modelId="{4C1C49AD-0268-457B-AB00-011D69357C7F}" type="presParOf" srcId="{EA4967A0-1AAF-409E-8B8C-2BD5F17A3B11}" destId="{BCBDADED-93BA-4489-BB51-A2A92001EC6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733BE-0B52-4835-A2DD-C71AE2F2F9A4}">
      <dsp:nvSpPr>
        <dsp:cNvPr id="0" name=""/>
        <dsp:cNvSpPr/>
      </dsp:nvSpPr>
      <dsp:spPr>
        <a:xfrm>
          <a:off x="2388" y="2367984"/>
          <a:ext cx="2910222" cy="11640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tx1"/>
              </a:solidFill>
            </a:rPr>
            <a:t>Design</a:t>
          </a:r>
        </a:p>
      </dsp:txBody>
      <dsp:txXfrm>
        <a:off x="584433" y="2367984"/>
        <a:ext cx="1746133" cy="1164089"/>
      </dsp:txXfrm>
    </dsp:sp>
    <dsp:sp modelId="{1CE88BFE-2B34-4F82-86E8-7783FA179224}">
      <dsp:nvSpPr>
        <dsp:cNvPr id="0" name=""/>
        <dsp:cNvSpPr/>
      </dsp:nvSpPr>
      <dsp:spPr>
        <a:xfrm>
          <a:off x="2621589" y="2367984"/>
          <a:ext cx="2910222" cy="11640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tx1"/>
              </a:solidFill>
            </a:rPr>
            <a:t>Manufacturing</a:t>
          </a:r>
        </a:p>
      </dsp:txBody>
      <dsp:txXfrm>
        <a:off x="3203634" y="2367984"/>
        <a:ext cx="1746133" cy="1164089"/>
      </dsp:txXfrm>
    </dsp:sp>
    <dsp:sp modelId="{BCBDADED-93BA-4489-BB51-A2A92001EC60}">
      <dsp:nvSpPr>
        <dsp:cNvPr id="0" name=""/>
        <dsp:cNvSpPr/>
      </dsp:nvSpPr>
      <dsp:spPr>
        <a:xfrm>
          <a:off x="5240789" y="2367984"/>
          <a:ext cx="2910222" cy="11640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tx1"/>
              </a:solidFill>
            </a:rPr>
            <a:t>Services</a:t>
          </a:r>
        </a:p>
      </dsp:txBody>
      <dsp:txXfrm>
        <a:off x="5822834" y="2367984"/>
        <a:ext cx="1746133" cy="116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733BE-0B52-4835-A2DD-C71AE2F2F9A4}">
      <dsp:nvSpPr>
        <dsp:cNvPr id="0" name=""/>
        <dsp:cNvSpPr/>
      </dsp:nvSpPr>
      <dsp:spPr>
        <a:xfrm>
          <a:off x="2388" y="2367984"/>
          <a:ext cx="2910222" cy="11640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tx1"/>
              </a:solidFill>
            </a:rPr>
            <a:t>Design</a:t>
          </a:r>
        </a:p>
      </dsp:txBody>
      <dsp:txXfrm>
        <a:off x="584433" y="2367984"/>
        <a:ext cx="1746133" cy="1164089"/>
      </dsp:txXfrm>
    </dsp:sp>
    <dsp:sp modelId="{1CE88BFE-2B34-4F82-86E8-7783FA179224}">
      <dsp:nvSpPr>
        <dsp:cNvPr id="0" name=""/>
        <dsp:cNvSpPr/>
      </dsp:nvSpPr>
      <dsp:spPr>
        <a:xfrm>
          <a:off x="2621589" y="2367984"/>
          <a:ext cx="2910222" cy="11640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tx1"/>
              </a:solidFill>
            </a:rPr>
            <a:t>Manufacturing</a:t>
          </a:r>
        </a:p>
      </dsp:txBody>
      <dsp:txXfrm>
        <a:off x="3203634" y="2367984"/>
        <a:ext cx="1746133" cy="1164089"/>
      </dsp:txXfrm>
    </dsp:sp>
    <dsp:sp modelId="{BCBDADED-93BA-4489-BB51-A2A92001EC60}">
      <dsp:nvSpPr>
        <dsp:cNvPr id="0" name=""/>
        <dsp:cNvSpPr/>
      </dsp:nvSpPr>
      <dsp:spPr>
        <a:xfrm>
          <a:off x="5240789" y="2367984"/>
          <a:ext cx="2910222" cy="11640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tx1"/>
              </a:solidFill>
            </a:rPr>
            <a:t>Services</a:t>
          </a:r>
        </a:p>
      </dsp:txBody>
      <dsp:txXfrm>
        <a:off x="5822834" y="2367984"/>
        <a:ext cx="1746133" cy="116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7530C-244E-4390-8DCC-0A5584A9F290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EBB5C-86A2-430B-8CC1-4BDA7BF14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 brief background on intelligent motion control systems.</a:t>
            </a:r>
          </a:p>
          <a:p>
            <a:r>
              <a:rPr lang="en-US" dirty="0"/>
              <a:t>Critical in modern industrial environments requiring precise and complex motion control.</a:t>
            </a:r>
          </a:p>
          <a:p>
            <a:r>
              <a:rPr lang="en-US" dirty="0"/>
              <a:t>They integrate smart sensors, intelligent algorithms, smart actuators and computing platform.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EBB5C-86A2-430B-8CC1-4BDA7BF14B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99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EBB5C-86A2-430B-8CC1-4BDA7BF14B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distinction is made between 1. Hardware, 2. Software and 3. platforms (</a:t>
            </a:r>
            <a:r>
              <a:rPr lang="en-GB" err="1"/>
              <a:t>hw</a:t>
            </a:r>
            <a:r>
              <a:rPr lang="en-GB"/>
              <a:t> + </a:t>
            </a:r>
            <a:r>
              <a:rPr lang="en-GB" err="1"/>
              <a:t>sw</a:t>
            </a:r>
            <a:r>
              <a:rPr lang="en-GB"/>
              <a:t> + comm)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C5BA4-91C3-4C97-A10A-BE5D8304E0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04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distinction is made between 1. Hardware, 2. Software and 3. platforms (</a:t>
            </a:r>
            <a:r>
              <a:rPr lang="en-GB" err="1"/>
              <a:t>hw</a:t>
            </a:r>
            <a:r>
              <a:rPr lang="en-GB"/>
              <a:t> + </a:t>
            </a:r>
            <a:r>
              <a:rPr lang="en-GB" err="1"/>
              <a:t>sw</a:t>
            </a:r>
            <a:r>
              <a:rPr lang="en-GB"/>
              <a:t> + comm)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C5BA4-91C3-4C97-A10A-BE5D8304E0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676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E7DAE5-77B2-40C6-9660-F62D159422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59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61594013-1948-422C-A32E-5126D5F93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" r="2150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566DAF-3B69-4989-A922-88BE52B623C4}"/>
              </a:ext>
            </a:extLst>
          </p:cNvPr>
          <p:cNvSpPr/>
          <p:nvPr userDrawn="1"/>
        </p:nvSpPr>
        <p:spPr>
          <a:xfrm>
            <a:off x="0" y="2305212"/>
            <a:ext cx="12192000" cy="2989801"/>
          </a:xfrm>
          <a:prstGeom prst="rect">
            <a:avLst/>
          </a:prstGeom>
          <a:solidFill>
            <a:srgbClr val="FFA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E2594-4BAF-425A-9249-983F81BA4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034" y="2330169"/>
            <a:ext cx="8459929" cy="1201523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>
                <a:solidFill>
                  <a:srgbClr val="58585A"/>
                </a:solidFill>
              </a:rPr>
              <a:t>Click to edit presentation title</a:t>
            </a:r>
            <a:endParaRPr lang="en-GB">
              <a:solidFill>
                <a:srgbClr val="58585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8E2BF-7B7E-4926-A2A3-860047BCDF09}"/>
              </a:ext>
            </a:extLst>
          </p:cNvPr>
          <p:cNvSpPr txBox="1"/>
          <p:nvPr userDrawn="1"/>
        </p:nvSpPr>
        <p:spPr>
          <a:xfrm>
            <a:off x="1596406" y="1620894"/>
            <a:ext cx="8798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>
                <a:solidFill>
                  <a:srgbClr val="3A3A3A"/>
                </a:solidFill>
              </a:rPr>
              <a:t>Intelligent Motion Control under Industry4.E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5183B42-B19A-40D7-83FB-FA675A949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67" y="129412"/>
            <a:ext cx="5168665" cy="171945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2BAD18D2-0769-4476-B5C3-614C167BB2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1693" y="3631236"/>
            <a:ext cx="7128612" cy="645479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985BF2D-A1D0-450D-8737-344A042C6E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381" y="5366194"/>
            <a:ext cx="6335712" cy="473177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[Title] [name surname] [Org] - Email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5898DD-DBC6-4A1A-9AC9-9A1E33423C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381" y="5878273"/>
            <a:ext cx="5602305" cy="43184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Location, [dd] [month – full spelling] [</a:t>
            </a:r>
            <a:r>
              <a:rPr lang="en-US" err="1"/>
              <a:t>yyyy</a:t>
            </a:r>
            <a:r>
              <a:rPr lang="en-US"/>
              <a:t>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227353-B3A8-4E52-87D6-56D383B10FAF}"/>
              </a:ext>
            </a:extLst>
          </p:cNvPr>
          <p:cNvGrpSpPr/>
          <p:nvPr userDrawn="1"/>
        </p:nvGrpSpPr>
        <p:grpSpPr>
          <a:xfrm>
            <a:off x="176758" y="6295862"/>
            <a:ext cx="6927427" cy="473177"/>
            <a:chOff x="176758" y="6295862"/>
            <a:chExt cx="6927427" cy="473177"/>
          </a:xfrm>
        </p:grpSpPr>
        <p:grpSp>
          <p:nvGrpSpPr>
            <p:cNvPr id="16" name="Google Shape;142;p25">
              <a:extLst>
                <a:ext uri="{FF2B5EF4-FFF2-40B4-BE49-F238E27FC236}">
                  <a16:creationId xmlns:a16="http://schemas.microsoft.com/office/drawing/2014/main" id="{A1AA0FF0-50A2-4DD2-9447-A838F46061AA}"/>
                </a:ext>
              </a:extLst>
            </p:cNvPr>
            <p:cNvGrpSpPr/>
            <p:nvPr userDrawn="1"/>
          </p:nvGrpSpPr>
          <p:grpSpPr>
            <a:xfrm>
              <a:off x="176758" y="6295862"/>
              <a:ext cx="6927427" cy="473177"/>
              <a:chOff x="1210998" y="5898701"/>
              <a:chExt cx="5094329" cy="430800"/>
            </a:xfrm>
          </p:grpSpPr>
          <p:pic>
            <p:nvPicPr>
              <p:cNvPr id="24" name="Google Shape;143;p25" descr="C:\Users\jdarioly\Desktop\euflag.png">
                <a:extLst>
                  <a:ext uri="{FF2B5EF4-FFF2-40B4-BE49-F238E27FC236}">
                    <a16:creationId xmlns:a16="http://schemas.microsoft.com/office/drawing/2014/main" id="{8BF118C1-E9B4-404C-9776-4271E76B7FB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10998" y="5943726"/>
                <a:ext cx="473545" cy="3592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144;p25">
                <a:extLst>
                  <a:ext uri="{FF2B5EF4-FFF2-40B4-BE49-F238E27FC236}">
                    <a16:creationId xmlns:a16="http://schemas.microsoft.com/office/drawing/2014/main" id="{7DC5B27E-C1F7-4930-BD84-A501FC8111BA}"/>
                  </a:ext>
                </a:extLst>
              </p:cNvPr>
              <p:cNvSpPr txBox="1"/>
              <p:nvPr/>
            </p:nvSpPr>
            <p:spPr>
              <a:xfrm>
                <a:off x="2391309" y="5898701"/>
                <a:ext cx="3914018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just" rtl="0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>
                    <a:solidFill>
                      <a:srgbClr val="000000"/>
                    </a:solidFill>
                    <a:effectLst/>
                  </a:rPr>
                  <a:t>The project has received funding from the Electronic Component Systems for European Leadership Joint Undertaking, under Grant Agreement n°101007311</a:t>
                </a:r>
              </a:p>
            </p:txBody>
          </p:sp>
        </p:grpSp>
        <p:pic>
          <p:nvPicPr>
            <p:cNvPr id="19" name="image3.png">
              <a:extLst>
                <a:ext uri="{FF2B5EF4-FFF2-40B4-BE49-F238E27FC236}">
                  <a16:creationId xmlns:a16="http://schemas.microsoft.com/office/drawing/2014/main" id="{5EC55FF0-FFF5-4CD1-854F-469577D580F7}"/>
                </a:ext>
              </a:extLst>
            </p:cNvPr>
            <p:cNvPicPr/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852634" y="6327200"/>
              <a:ext cx="897213" cy="410502"/>
            </a:xfrm>
            <a:prstGeom prst="rect">
              <a:avLst/>
            </a:prstGeom>
            <a:ln/>
          </p:spPr>
        </p:pic>
      </p:grpSp>
    </p:spTree>
    <p:extLst>
      <p:ext uri="{BB962C8B-B14F-4D97-AF65-F5344CB8AC3E}">
        <p14:creationId xmlns:p14="http://schemas.microsoft.com/office/powerpoint/2010/main" val="239602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2B1D1-F195-451F-93AD-75F03DB81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06286"/>
            <a:ext cx="6856412" cy="4637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D4638-6F50-4D31-9A60-8353173D1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6760" y="1714500"/>
            <a:ext cx="4727749" cy="42291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DBD292A0-B86D-4981-87BA-74053BA50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BDAE072-CB05-4B8D-9476-F0CC8936B06C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5E58EC-FBD4-445A-B720-47826231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E7A625-2D71-7F51-B8AB-254BF754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692" y="6290145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56041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A0FB-5C6E-4B1B-A644-E17C8C1B3F02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465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81EE-D6F0-45E5-AA5F-6D4D7EB183C0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387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4619-A84E-4E10-9E6A-C0F2D4AC1180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0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55-C309-4C37-BE2A-A940AD90661B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08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A853-94B2-4762-ABD4-C2659820BBDE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09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4F78-04D8-4834-8CE9-BB7D496946DD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26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DE34-B6CA-4169-8BBC-89B3F6454DDF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10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1F4F0-8488-4115-AFDB-F471E0A12CC0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005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9E009-4A96-4F89-98E9-D11823E9E6E4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42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A7AC-9F75-4840-B11E-A6A99A1E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22345-0A9B-484C-B39D-C6621003456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fld id="{46735C68-9D78-4F8F-9294-9617A48CAB2C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63EA7B-1A0D-0B08-CA64-7FF8787A8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5055" y="6375206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036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BFF7-D34E-4D80-B4B6-14C42561FF1E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068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34F8-5F2A-422D-B266-890FFB24A511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524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DA7DC-1850-4435-827B-5985D1A329E7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5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FFC1-796F-442F-81F5-17BCD0CD1A4F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51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E6DB-F753-4623-83DC-F5F71B4653FB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44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F31C-6693-49F0-B329-85BD01A3BBEC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96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5457-4728-41C1-9909-26D928AECBA2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56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9DB1-7193-48AB-B7DD-1A66C8AF6AA0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65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CDC6-81D9-4A80-8268-7CCA3D168D68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8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650C-331F-4329-926B-730DA24C6709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title">
    <p:bg>
      <p:bgPr>
        <a:solidFill>
          <a:srgbClr val="FFA00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7CB6DF04-0E1C-4E59-B57C-A39F8C2C7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2D8B1C7-3D83-4E22-B9B3-1D8DB304C0DD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E6A40-7BE0-4602-865E-6F096E278FE8}"/>
              </a:ext>
            </a:extLst>
          </p:cNvPr>
          <p:cNvSpPr/>
          <p:nvPr userDrawn="1"/>
        </p:nvSpPr>
        <p:spPr>
          <a:xfrm>
            <a:off x="0" y="1992334"/>
            <a:ext cx="12192000" cy="2227741"/>
          </a:xfrm>
          <a:prstGeom prst="rect">
            <a:avLst/>
          </a:prstGeom>
          <a:solidFill>
            <a:srgbClr val="FFA00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B24C0-62BE-43CD-9883-3BF820623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2455042"/>
            <a:ext cx="7128612" cy="130232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for subsections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2377DF1-57E7-5825-E884-F6DF61601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5957" y="6290145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199291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AC54B-EABE-40B7-B4D1-5E9C274C2EAE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493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0F09-56BF-4507-A648-D6E0B6D421C5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736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8CAD-13E8-4E74-B8F0-441505CC4C09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64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0863" y="1584000"/>
            <a:ext cx="11090275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32310" y="6589047"/>
            <a:ext cx="1834404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noProof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758889F-1D3C-4F27-926C-BC89D9804D7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fld id="{9CD8BE91-FD9E-4CCF-9945-F56C1BC7E9BE}" type="datetime4">
              <a:rPr lang="en-US" smtClean="0"/>
              <a:t>September 11, 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1428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2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14B1F-4575-4CF2-90BB-339EFA12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58" y="1346479"/>
            <a:ext cx="11862841" cy="4734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75E4EFC1-9FE9-40A6-B064-037554EF3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86A0738-AEA8-40A4-9530-991B89F5DD4F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CBE689-75FB-4C39-B8FA-4079F847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42211E2-AFC4-BAFD-761D-18DF3D6EE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5325" y="6290145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2377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E039-7571-414B-A441-C361C62E7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759" y="1714500"/>
            <a:ext cx="5845350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25F99-DBA5-4393-85F3-7D63D5A5C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9124" y="1714500"/>
            <a:ext cx="5845350" cy="422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BF693D8-E943-471D-B9BE-42DA1979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81DE2D9-9405-45BE-9516-79EAF962CFFE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5C1894-9123-4E18-972B-954E6154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5E971F4-922E-17BB-320A-58F3DD255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5957" y="6300779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5102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1F103-1520-4B01-8780-9ACE3136A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935" y="1316334"/>
            <a:ext cx="5652654" cy="119999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D9352-9749-4388-977C-BFEFA7844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6759" y="2525568"/>
            <a:ext cx="5652654" cy="341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09518-4C5A-4564-8BA3-1AB5B79A7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1563" y="1316335"/>
            <a:ext cx="5652654" cy="11887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275B4-9221-4606-A655-27A3DBBA5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1563" y="2505075"/>
            <a:ext cx="5652654" cy="3438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DAF11C37-7FCD-4890-9A06-86C369AD0C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9BBA478A-1408-4D41-B484-F949FA7603DA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1C84E3-86BB-45B6-B6DF-3AC41B7E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82118D-30DE-CA8B-23B2-FF52340D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692" y="6290145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7336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77BC16A7-3EC9-4EB5-82EB-A9D200B7E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05C28B3-3057-4508-8988-C408FC025B0D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A6A5A5-046D-4078-9178-839F8C54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7E4EE8D-6AF0-F755-3D91-9E6E8136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692" y="6290145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1478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D9C2A0F-16BA-4971-998A-C6A128C3E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D9B433AD-1F9C-407F-B430-795FBE3CD7E1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9B8AFF-CFA7-417F-BD88-5366DBA2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6090113-EAB3-A2E5-CFFA-92140292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692" y="6290145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70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6FE2-D77D-4AB5-9E10-BF7F07D99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14499"/>
            <a:ext cx="6856412" cy="42290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792D9-C393-436A-82BC-094A8DED6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714500"/>
            <a:ext cx="4619625" cy="42291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5EDE15A-DFE3-4EBA-8AE3-C2FC0335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9903" y="6292980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26F661E8-D1D5-437F-AD76-9F98CAEAA215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F58008-A64A-4BA1-BABC-714C86FF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351505" cy="847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957BC52-3712-D99A-3B2A-B6F6492A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692" y="6290145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00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81D92705-2E71-4CD8-A615-0211989EB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" t="63024" r="21412" b="19442"/>
          <a:stretch/>
        </p:blipFill>
        <p:spPr>
          <a:xfrm>
            <a:off x="0" y="0"/>
            <a:ext cx="12192001" cy="1202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A55368-BFA6-48A5-87DC-6EC07ADBEBE8}"/>
              </a:ext>
            </a:extLst>
          </p:cNvPr>
          <p:cNvSpPr/>
          <p:nvPr userDrawn="1"/>
        </p:nvSpPr>
        <p:spPr>
          <a:xfrm flipV="1">
            <a:off x="176758" y="6228823"/>
            <a:ext cx="11862841" cy="45719"/>
          </a:xfrm>
          <a:prstGeom prst="rect">
            <a:avLst/>
          </a:prstGeom>
          <a:gradFill>
            <a:gsLst>
              <a:gs pos="39000">
                <a:srgbClr val="FFA002"/>
              </a:gs>
              <a:gs pos="19000">
                <a:srgbClr val="FFA002"/>
              </a:gs>
              <a:gs pos="100000">
                <a:schemeClr val="bg1"/>
              </a:gs>
              <a:gs pos="47624">
                <a:schemeClr val="bg1"/>
              </a:gs>
              <a:gs pos="61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ECBB4-0F6C-41D7-9B02-AC79811B59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6758" y="106634"/>
            <a:ext cx="7351505" cy="847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AEB2C-0475-48D7-9B36-535A0037AC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76758" y="1722268"/>
            <a:ext cx="11862841" cy="435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9BD5-B4E2-417A-A969-A81B728EE37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5055" y="6375206"/>
            <a:ext cx="61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&lt;</a:t>
            </a:r>
            <a:fld id="{E6414D18-597D-4CAF-AF63-304FFA25F568}" type="slidenum">
              <a:rPr lang="en-US" smtClean="0"/>
              <a:pPr/>
              <a:t>‹#›</a:t>
            </a:fld>
            <a:r>
              <a:rPr lang="en-US" dirty="0"/>
              <a:t>&gt;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732C7DDD-EBF6-458C-96F3-7261475BBD4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042397" y="6380783"/>
            <a:ext cx="2401129" cy="353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103440FC-C30C-4CD4-A6E6-DA564AECA585}" type="datetime4">
              <a:rPr lang="en-US" smtClean="0"/>
              <a:t>September 11, 2023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202F9-A03F-41CE-B971-F0B17F3FB330}"/>
              </a:ext>
            </a:extLst>
          </p:cNvPr>
          <p:cNvGrpSpPr/>
          <p:nvPr userDrawn="1"/>
        </p:nvGrpSpPr>
        <p:grpSpPr>
          <a:xfrm>
            <a:off x="176758" y="6295862"/>
            <a:ext cx="6927427" cy="473177"/>
            <a:chOff x="176758" y="6295862"/>
            <a:chExt cx="6927427" cy="473177"/>
          </a:xfrm>
        </p:grpSpPr>
        <p:grpSp>
          <p:nvGrpSpPr>
            <p:cNvPr id="15" name="Google Shape;142;p25">
              <a:extLst>
                <a:ext uri="{FF2B5EF4-FFF2-40B4-BE49-F238E27FC236}">
                  <a16:creationId xmlns:a16="http://schemas.microsoft.com/office/drawing/2014/main" id="{C2000883-73E0-4E0E-99DD-01C0060D3A0B}"/>
                </a:ext>
              </a:extLst>
            </p:cNvPr>
            <p:cNvGrpSpPr/>
            <p:nvPr userDrawn="1"/>
          </p:nvGrpSpPr>
          <p:grpSpPr>
            <a:xfrm>
              <a:off x="176758" y="6295862"/>
              <a:ext cx="6927427" cy="473177"/>
              <a:chOff x="1210998" y="5898701"/>
              <a:chExt cx="5094329" cy="430800"/>
            </a:xfrm>
          </p:grpSpPr>
          <p:pic>
            <p:nvPicPr>
              <p:cNvPr id="18" name="Google Shape;143;p25" descr="C:\Users\jdarioly\Desktop\euflag.png">
                <a:extLst>
                  <a:ext uri="{FF2B5EF4-FFF2-40B4-BE49-F238E27FC236}">
                    <a16:creationId xmlns:a16="http://schemas.microsoft.com/office/drawing/2014/main" id="{E938274A-E40D-48CD-B309-296E7F3B3EE0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1210998" y="5943726"/>
                <a:ext cx="473545" cy="3592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144;p25">
                <a:extLst>
                  <a:ext uri="{FF2B5EF4-FFF2-40B4-BE49-F238E27FC236}">
                    <a16:creationId xmlns:a16="http://schemas.microsoft.com/office/drawing/2014/main" id="{53A5E77E-2B6B-46D3-9B49-B417467BBD64}"/>
                  </a:ext>
                </a:extLst>
              </p:cNvPr>
              <p:cNvSpPr txBox="1"/>
              <p:nvPr/>
            </p:nvSpPr>
            <p:spPr>
              <a:xfrm>
                <a:off x="2391309" y="5898701"/>
                <a:ext cx="3914018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just" rtl="0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>
                    <a:solidFill>
                      <a:srgbClr val="000000"/>
                    </a:solidFill>
                    <a:effectLst/>
                  </a:rPr>
                  <a:t>The project has received funding from the Electronic Component Systems for European Leadership Joint Undertaking, under Grant Agreement n°101007311</a:t>
                </a:r>
              </a:p>
            </p:txBody>
          </p:sp>
        </p:grpSp>
        <p:pic>
          <p:nvPicPr>
            <p:cNvPr id="20" name="image3.png">
              <a:extLst>
                <a:ext uri="{FF2B5EF4-FFF2-40B4-BE49-F238E27FC236}">
                  <a16:creationId xmlns:a16="http://schemas.microsoft.com/office/drawing/2014/main" id="{5A05002E-6C27-4C1D-8A61-7F0C093CB957}"/>
                </a:ext>
              </a:extLst>
            </p:cNvPr>
            <p:cNvPicPr/>
            <p:nvPr userDrawn="1"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852634" y="6327200"/>
              <a:ext cx="897213" cy="410502"/>
            </a:xfrm>
            <a:prstGeom prst="rect">
              <a:avLst/>
            </a:prstGeom>
            <a:ln/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A34961-2FE6-491B-83EC-AC4FD6796F6F}"/>
              </a:ext>
            </a:extLst>
          </p:cNvPr>
          <p:cNvCxnSpPr>
            <a:cxnSpLocks/>
          </p:cNvCxnSpPr>
          <p:nvPr userDrawn="1"/>
        </p:nvCxnSpPr>
        <p:spPr>
          <a:xfrm>
            <a:off x="0" y="1199671"/>
            <a:ext cx="12192000" cy="27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6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49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8188" indent="-228600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9963" indent="-231775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174625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48" userDrawn="1">
          <p15:clr>
            <a:srgbClr val="F26B43"/>
          </p15:clr>
        </p15:guide>
        <p15:guide id="3" orient="horz" pos="4248" userDrawn="1">
          <p15:clr>
            <a:srgbClr val="F26B43"/>
          </p15:clr>
        </p15:guide>
        <p15:guide id="4" pos="7632" userDrawn="1">
          <p15:clr>
            <a:srgbClr val="F26B43"/>
          </p15:clr>
        </p15:guide>
        <p15:guide id="5" orient="horz" pos="144" userDrawn="1">
          <p15:clr>
            <a:srgbClr val="F26B43"/>
          </p15:clr>
        </p15:guide>
        <p15:guide id="6" orient="horz" pos="960" userDrawn="1">
          <p15:clr>
            <a:srgbClr val="F26B43"/>
          </p15:clr>
        </p15:guide>
        <p15:guide id="7" pos="96" userDrawn="1">
          <p15:clr>
            <a:srgbClr val="F26B43"/>
          </p15:clr>
        </p15:guide>
        <p15:guide id="8" pos="4752" userDrawn="1">
          <p15:clr>
            <a:srgbClr val="F26B43"/>
          </p15:clr>
        </p15:guide>
        <p15:guide id="9" orient="horz" pos="1080" userDrawn="1">
          <p15:clr>
            <a:srgbClr val="F26B43"/>
          </p15:clr>
        </p15:guide>
        <p15:guide id="10" orient="horz" pos="3840" userDrawn="1">
          <p15:clr>
            <a:srgbClr val="F26B43"/>
          </p15:clr>
        </p15:guide>
        <p15:guide id="11" pos="75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8315F-191B-4E6D-B838-AF53D943D7E5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21964-A363-450F-9234-C8561C067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12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A9D1A-6984-42A3-A131-509ADD484B1B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6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0.svg"/><Relationship Id="rId11" Type="http://schemas.openxmlformats.org/officeDocument/2006/relationships/image" Target="../media/image3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9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0.sv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9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4.wdp"/><Relationship Id="rId7" Type="http://schemas.openxmlformats.org/officeDocument/2006/relationships/hyperlink" Target="https://commons.wikimedia.org/wiki/File:Icon_Twitter.svg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57.png"/><Relationship Id="rId10" Type="http://schemas.openxmlformats.org/officeDocument/2006/relationships/hyperlink" Target="https://freepngimg.com/png/14269-linkedin-free-download-png" TargetMode="External"/><Relationship Id="rId4" Type="http://schemas.openxmlformats.org/officeDocument/2006/relationships/hyperlink" Target="https://www.mtctutorials.com/transparent-stuffs/all-in-one-social-media-icons-pack-download-free-template-download-free-png/attachment/world-wide-web-www-png-icon-free/" TargetMode="External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hyperlink" Target="https://emojipedia.org/man-office-work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company/imoco4e" TargetMode="External"/><Relationship Id="rId5" Type="http://schemas.openxmlformats.org/officeDocument/2006/relationships/hyperlink" Target="https://twitter.com/IMOCO4E" TargetMode="External"/><Relationship Id="rId4" Type="http://schemas.openxmlformats.org/officeDocument/2006/relationships/hyperlink" Target="mailto:Arend-Jan.Beltman@sioux.eu" TargetMode="Externa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CE10-8C4B-4F7D-9921-46621B29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3842"/>
            <a:ext cx="12192000" cy="1201523"/>
          </a:xfrm>
        </p:spPr>
        <p:txBody>
          <a:bodyPr>
            <a:normAutofit/>
          </a:bodyPr>
          <a:lstStyle/>
          <a:p>
            <a:r>
              <a:rPr lang="en-US" sz="3600" b="0" dirty="0">
                <a:latin typeface="NimbusRomNo9L-Regu"/>
              </a:rPr>
              <a:t>The IMOCO4.E reference framework</a:t>
            </a:r>
            <a:br>
              <a:rPr lang="en-US" sz="3600" b="0" dirty="0">
                <a:latin typeface="NimbusRomNo9L-Regu"/>
              </a:rPr>
            </a:br>
            <a:r>
              <a:rPr lang="en-US" sz="3600" b="0" dirty="0">
                <a:latin typeface="NimbusRomNo9L-Regu"/>
              </a:rPr>
              <a:t>for intelligent motion control systems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E23F6-4CBA-45C6-BBC2-4D17304738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774" y="5693120"/>
            <a:ext cx="6335712" cy="473177"/>
          </a:xfrm>
        </p:spPr>
        <p:txBody>
          <a:bodyPr/>
          <a:lstStyle/>
          <a:p>
            <a:r>
              <a:rPr lang="en-US" dirty="0"/>
              <a:t>ETFA 2023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8D55E5-6857-46E7-B669-218DD302A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6774" y="6041128"/>
            <a:ext cx="5602305" cy="431848"/>
          </a:xfrm>
        </p:spPr>
        <p:txBody>
          <a:bodyPr/>
          <a:lstStyle/>
          <a:p>
            <a:r>
              <a:rPr lang="en-US" dirty="0"/>
              <a:t>12 September, Sinaia, Romania</a:t>
            </a:r>
          </a:p>
          <a:p>
            <a:endParaRPr lang="en-US" dirty="0"/>
          </a:p>
        </p:txBody>
      </p:sp>
      <p:pic>
        <p:nvPicPr>
          <p:cNvPr id="7" name="Picture 4" descr="ITEC equipment and automation technologies | Nexperia">
            <a:extLst>
              <a:ext uri="{FF2B5EF4-FFF2-40B4-BE49-F238E27FC236}">
                <a16:creationId xmlns:a16="http://schemas.microsoft.com/office/drawing/2014/main" id="{053685CC-86C8-6415-2ABA-BF4548A8A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12464" r="13663" b="12132"/>
          <a:stretch/>
        </p:blipFill>
        <p:spPr bwMode="auto">
          <a:xfrm>
            <a:off x="10068258" y="5718431"/>
            <a:ext cx="2123742" cy="113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5B6282-4BA2-D8B9-4320-CD0C7D578EF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21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4" y="3359399"/>
            <a:ext cx="10231892" cy="1978003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A6AF80-30A8-975C-B1E4-BF56EE54D438}"/>
              </a:ext>
            </a:extLst>
          </p:cNvPr>
          <p:cNvSpPr txBox="1">
            <a:spLocks/>
          </p:cNvSpPr>
          <p:nvPr/>
        </p:nvSpPr>
        <p:spPr>
          <a:xfrm>
            <a:off x="356774" y="5345111"/>
            <a:ext cx="6335712" cy="473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188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9963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17462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Sajid Mohamed, sajid.mohamed@itecequipment.com</a:t>
            </a:r>
          </a:p>
        </p:txBody>
      </p:sp>
    </p:spTree>
    <p:extLst>
      <p:ext uri="{BB962C8B-B14F-4D97-AF65-F5344CB8AC3E}">
        <p14:creationId xmlns:p14="http://schemas.microsoft.com/office/powerpoint/2010/main" val="125985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D1E251-A0B7-5C2A-E1FE-0C09D0F21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Overview</a:t>
            </a:r>
          </a:p>
          <a:p>
            <a:r>
              <a:rPr lang="en-GB" sz="2400" dirty="0"/>
              <a:t>Architecture viewpoint</a:t>
            </a:r>
          </a:p>
          <a:p>
            <a:r>
              <a:rPr lang="en-GB" sz="2400" dirty="0"/>
              <a:t>Data management viewpoint</a:t>
            </a:r>
          </a:p>
          <a:p>
            <a:pPr lvl="1"/>
            <a:r>
              <a:rPr lang="en-GB" sz="2400" dirty="0"/>
              <a:t>A brief section on model management</a:t>
            </a:r>
          </a:p>
          <a:p>
            <a:r>
              <a:rPr lang="en-GB" sz="2400" dirty="0"/>
              <a:t>AI viewpoint</a:t>
            </a:r>
          </a:p>
          <a:p>
            <a:r>
              <a:rPr lang="en-GB" sz="2400" dirty="0"/>
              <a:t>Digital twin viewpoint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Refinements for P/D/UCs</a:t>
            </a:r>
          </a:p>
          <a:p>
            <a:r>
              <a:rPr lang="en-GB" sz="2400" dirty="0"/>
              <a:t>From all 13 industrial cases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89055-2CC9-1677-6D4A-FDF705B5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&lt;8&gt;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9AA6DF-39C0-3D22-A0FF-0A7C0A74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7694027" cy="847279"/>
          </a:xfrm>
        </p:spPr>
        <p:txBody>
          <a:bodyPr>
            <a:normAutofit/>
          </a:bodyPr>
          <a:lstStyle/>
          <a:p>
            <a:r>
              <a:rPr lang="en-GB"/>
              <a:t>The IMOCO4.E reference framework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68886-FD44-C8BA-B995-82F0A44FEB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CC4BC50D-9850-4BEE-9A88-7073481A207C}" type="datetime4">
              <a:rPr lang="en-US" smtClean="0"/>
              <a:t>September 11,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6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5B823A-770D-435C-81DD-5576CECB444D}"/>
              </a:ext>
            </a:extLst>
          </p:cNvPr>
          <p:cNvSpPr/>
          <p:nvPr/>
        </p:nvSpPr>
        <p:spPr>
          <a:xfrm>
            <a:off x="129275" y="333632"/>
            <a:ext cx="11808000" cy="2575251"/>
          </a:xfrm>
          <a:prstGeom prst="roundRect">
            <a:avLst>
              <a:gd name="adj" fmla="val 5221"/>
            </a:avLst>
          </a:prstGeom>
          <a:solidFill>
            <a:srgbClr val="EEEAF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 and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2C2EDC-97CA-478F-B2D7-2466BF1CB670}"/>
              </a:ext>
            </a:extLst>
          </p:cNvPr>
          <p:cNvSpPr/>
          <p:nvPr/>
        </p:nvSpPr>
        <p:spPr>
          <a:xfrm>
            <a:off x="129275" y="3396077"/>
            <a:ext cx="11808000" cy="972000"/>
          </a:xfrm>
          <a:prstGeom prst="roundRect">
            <a:avLst>
              <a:gd name="adj" fmla="val 5221"/>
            </a:avLst>
          </a:prstGeom>
          <a:solidFill>
            <a:srgbClr val="FCEBD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behaviour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EA74E8-0CD0-4758-B4CA-C382745E3A0E}"/>
              </a:ext>
            </a:extLst>
          </p:cNvPr>
          <p:cNvSpPr/>
          <p:nvPr/>
        </p:nvSpPr>
        <p:spPr>
          <a:xfrm>
            <a:off x="129275" y="5844906"/>
            <a:ext cx="11808000" cy="972000"/>
          </a:xfrm>
          <a:prstGeom prst="roundRect">
            <a:avLst>
              <a:gd name="adj" fmla="val 6029"/>
            </a:avLst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1: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sensors/actuators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BFFADC-3642-44FB-8CB1-4E4EA99E9BEC}"/>
              </a:ext>
            </a:extLst>
          </p:cNvPr>
          <p:cNvSpPr/>
          <p:nvPr/>
        </p:nvSpPr>
        <p:spPr>
          <a:xfrm>
            <a:off x="129275" y="4503236"/>
            <a:ext cx="11808000" cy="972000"/>
          </a:xfrm>
          <a:prstGeom prst="roundRect">
            <a:avLst>
              <a:gd name="adj" fmla="val 2261"/>
            </a:avLst>
          </a:prstGeom>
          <a:solidFill>
            <a:srgbClr val="CCECF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(de)centralized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AFD9B-4D34-4A67-9B90-B8FC60EB30BB}"/>
              </a:ext>
            </a:extLst>
          </p:cNvPr>
          <p:cNvSpPr/>
          <p:nvPr/>
        </p:nvSpPr>
        <p:spPr>
          <a:xfrm>
            <a:off x="3578445" y="3126258"/>
            <a:ext cx="6228000" cy="3704917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4ACA68-BAE3-45FD-B532-CB46C832116D}"/>
              </a:ext>
            </a:extLst>
          </p:cNvPr>
          <p:cNvSpPr/>
          <p:nvPr/>
        </p:nvSpPr>
        <p:spPr>
          <a:xfrm>
            <a:off x="1590880" y="3138615"/>
            <a:ext cx="1494569" cy="3692563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1FA58-1764-4260-992C-80484CE47D2F}"/>
              </a:ext>
            </a:extLst>
          </p:cNvPr>
          <p:cNvSpPr txBox="1"/>
          <p:nvPr/>
        </p:nvSpPr>
        <p:spPr>
          <a:xfrm>
            <a:off x="9868176" y="29979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8864AD-CEC7-4CAF-ACCD-0A96DC47A7AB}"/>
              </a:ext>
            </a:extLst>
          </p:cNvPr>
          <p:cNvSpPr txBox="1"/>
          <p:nvPr/>
        </p:nvSpPr>
        <p:spPr>
          <a:xfrm>
            <a:off x="1546841" y="3148394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5DC35B-40AE-4168-BA15-77CA75BF1E81}"/>
              </a:ext>
            </a:extLst>
          </p:cNvPr>
          <p:cNvSpPr/>
          <p:nvPr/>
        </p:nvSpPr>
        <p:spPr>
          <a:xfrm>
            <a:off x="10299443" y="3113903"/>
            <a:ext cx="1494569" cy="371727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8584D6-6AD1-4B01-B6A1-3B4C83F0E583}"/>
              </a:ext>
            </a:extLst>
          </p:cNvPr>
          <p:cNvSpPr txBox="1"/>
          <p:nvPr/>
        </p:nvSpPr>
        <p:spPr>
          <a:xfrm>
            <a:off x="10244518" y="3148394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D1AFE5D-0C57-4B68-9664-3A2546ABFCBE}"/>
              </a:ext>
            </a:extLst>
          </p:cNvPr>
          <p:cNvSpPr/>
          <p:nvPr/>
        </p:nvSpPr>
        <p:spPr>
          <a:xfrm>
            <a:off x="6347900" y="5850874"/>
            <a:ext cx="1404000" cy="470849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A13DA0-BD63-48D1-B217-3022EDA8892D}"/>
              </a:ext>
            </a:extLst>
          </p:cNvPr>
          <p:cNvSpPr txBox="1"/>
          <p:nvPr/>
        </p:nvSpPr>
        <p:spPr>
          <a:xfrm>
            <a:off x="4236288" y="3148394"/>
            <a:ext cx="1431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Machine-of-Interest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DCB2531-3C6C-450E-AB5C-A90EFB6C9064}"/>
              </a:ext>
            </a:extLst>
          </p:cNvPr>
          <p:cNvSpPr/>
          <p:nvPr/>
        </p:nvSpPr>
        <p:spPr>
          <a:xfrm>
            <a:off x="6225980" y="5980757"/>
            <a:ext cx="1404000" cy="470849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120CF61-E458-46FF-B275-08FF72140EAD}"/>
              </a:ext>
            </a:extLst>
          </p:cNvPr>
          <p:cNvSpPr/>
          <p:nvPr/>
        </p:nvSpPr>
        <p:spPr>
          <a:xfrm>
            <a:off x="3684208" y="5844908"/>
            <a:ext cx="5994000" cy="252000"/>
          </a:xfrm>
          <a:prstGeom prst="roundRect">
            <a:avLst>
              <a:gd name="adj" fmla="val 522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E0B098-189A-48AC-8D88-2BEF67FA05EE}"/>
              </a:ext>
            </a:extLst>
          </p:cNvPr>
          <p:cNvSpPr txBox="1"/>
          <p:nvPr/>
        </p:nvSpPr>
        <p:spPr>
          <a:xfrm>
            <a:off x="6291375" y="5820053"/>
            <a:ext cx="802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678AE63-7841-491A-850F-0A25D8A5A12F}"/>
              </a:ext>
            </a:extLst>
          </p:cNvPr>
          <p:cNvSpPr/>
          <p:nvPr/>
        </p:nvSpPr>
        <p:spPr>
          <a:xfrm>
            <a:off x="6104060" y="6072198"/>
            <a:ext cx="1404000" cy="252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 platform(s)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6A89BB-0276-42B1-9E38-93EFE69D76E7}"/>
              </a:ext>
            </a:extLst>
          </p:cNvPr>
          <p:cNvSpPr/>
          <p:nvPr/>
        </p:nvSpPr>
        <p:spPr>
          <a:xfrm>
            <a:off x="6104059" y="6311843"/>
            <a:ext cx="1404000" cy="252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 + HW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9CD1978-5C3D-4359-91E7-D87ABC732E0C}"/>
              </a:ext>
            </a:extLst>
          </p:cNvPr>
          <p:cNvSpPr/>
          <p:nvPr/>
        </p:nvSpPr>
        <p:spPr>
          <a:xfrm>
            <a:off x="3951518" y="6072198"/>
            <a:ext cx="1272733" cy="252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50AE442-C378-4050-A0A4-2E567A9CE0E4}"/>
              </a:ext>
            </a:extLst>
          </p:cNvPr>
          <p:cNvSpPr/>
          <p:nvPr/>
        </p:nvSpPr>
        <p:spPr>
          <a:xfrm>
            <a:off x="6307163" y="4977702"/>
            <a:ext cx="1296000" cy="540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 platform(s)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F3E39BA-A1C4-4F5E-AEE1-907CA00BC67A}"/>
              </a:ext>
            </a:extLst>
          </p:cNvPr>
          <p:cNvSpPr/>
          <p:nvPr/>
        </p:nvSpPr>
        <p:spPr>
          <a:xfrm>
            <a:off x="6205563" y="4865942"/>
            <a:ext cx="1296000" cy="540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 platform(s)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B08C7CD-DDD2-4ED5-9ABE-4A3C241D9007}"/>
              </a:ext>
            </a:extLst>
          </p:cNvPr>
          <p:cNvSpPr/>
          <p:nvPr/>
        </p:nvSpPr>
        <p:spPr>
          <a:xfrm>
            <a:off x="3686749" y="5289534"/>
            <a:ext cx="5988919" cy="252000"/>
          </a:xfrm>
          <a:prstGeom prst="roundRect">
            <a:avLst>
              <a:gd name="adj" fmla="val 522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40AFA1-E933-4E44-A477-696FF1B2521A}"/>
              </a:ext>
            </a:extLst>
          </p:cNvPr>
          <p:cNvSpPr txBox="1"/>
          <p:nvPr/>
        </p:nvSpPr>
        <p:spPr>
          <a:xfrm>
            <a:off x="6279018" y="5277036"/>
            <a:ext cx="802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F1E8D25-9B75-4320-A45C-4B8B6B0FCAFD}"/>
              </a:ext>
            </a:extLst>
          </p:cNvPr>
          <p:cNvSpPr/>
          <p:nvPr/>
        </p:nvSpPr>
        <p:spPr>
          <a:xfrm>
            <a:off x="3697987" y="4125622"/>
            <a:ext cx="5988919" cy="252000"/>
          </a:xfrm>
          <a:prstGeom prst="roundRect">
            <a:avLst>
              <a:gd name="adj" fmla="val 5221"/>
            </a:avLst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9CD047-2CA8-4B59-BA60-29B8FFE98DBD}"/>
              </a:ext>
            </a:extLst>
          </p:cNvPr>
          <p:cNvSpPr txBox="1"/>
          <p:nvPr/>
        </p:nvSpPr>
        <p:spPr>
          <a:xfrm>
            <a:off x="6291374" y="4113124"/>
            <a:ext cx="802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1FC812-58CB-40D7-96DB-2BBDF2CD86DD}"/>
              </a:ext>
            </a:extLst>
          </p:cNvPr>
          <p:cNvSpPr/>
          <p:nvPr/>
        </p:nvSpPr>
        <p:spPr>
          <a:xfrm>
            <a:off x="2739877" y="2508718"/>
            <a:ext cx="8964000" cy="400165"/>
          </a:xfrm>
          <a:prstGeom prst="roundRect">
            <a:avLst>
              <a:gd name="adj" fmla="val 5221"/>
            </a:avLst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33EC66-0CA0-4299-8E58-75813E42C5CC}"/>
              </a:ext>
            </a:extLst>
          </p:cNvPr>
          <p:cNvSpPr txBox="1"/>
          <p:nvPr/>
        </p:nvSpPr>
        <p:spPr>
          <a:xfrm>
            <a:off x="6291375" y="2644385"/>
            <a:ext cx="802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06E61AA-CC51-4269-8B8D-F3321D9BCCE7}"/>
              </a:ext>
            </a:extLst>
          </p:cNvPr>
          <p:cNvSpPr/>
          <p:nvPr/>
        </p:nvSpPr>
        <p:spPr>
          <a:xfrm>
            <a:off x="6083643" y="4746219"/>
            <a:ext cx="1296000" cy="540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 platform(s)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Up-Down 53">
            <a:extLst>
              <a:ext uri="{FF2B5EF4-FFF2-40B4-BE49-F238E27FC236}">
                <a16:creationId xmlns:a16="http://schemas.microsoft.com/office/drawing/2014/main" id="{FB91DB8C-AB8D-459A-B19C-6E5D8905C59C}"/>
              </a:ext>
            </a:extLst>
          </p:cNvPr>
          <p:cNvSpPr/>
          <p:nvPr/>
        </p:nvSpPr>
        <p:spPr>
          <a:xfrm>
            <a:off x="6598610" y="5535827"/>
            <a:ext cx="165197" cy="296865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6677BC-B3CE-4E75-9716-F329FF15DEA6}"/>
              </a:ext>
            </a:extLst>
          </p:cNvPr>
          <p:cNvSpPr/>
          <p:nvPr/>
        </p:nvSpPr>
        <p:spPr>
          <a:xfrm>
            <a:off x="6033275" y="3650853"/>
            <a:ext cx="1479456" cy="474769"/>
          </a:xfrm>
          <a:prstGeom prst="roundRect">
            <a:avLst>
              <a:gd name="adj" fmla="val 6029"/>
            </a:avLst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platform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FCBD39-3731-4498-A872-F5D74008189A}"/>
              </a:ext>
            </a:extLst>
          </p:cNvPr>
          <p:cNvSpPr txBox="1"/>
          <p:nvPr/>
        </p:nvSpPr>
        <p:spPr>
          <a:xfrm>
            <a:off x="4157969" y="6302108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5D3FDF9-2CBC-41F6-9D6F-63EFBD504E15}"/>
              </a:ext>
            </a:extLst>
          </p:cNvPr>
          <p:cNvSpPr txBox="1"/>
          <p:nvPr/>
        </p:nvSpPr>
        <p:spPr>
          <a:xfrm>
            <a:off x="6233057" y="6550678"/>
            <a:ext cx="118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 processing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F7DE3D-C6A3-4DBC-8F87-BC2155A24C6A}"/>
              </a:ext>
            </a:extLst>
          </p:cNvPr>
          <p:cNvSpPr txBox="1"/>
          <p:nvPr/>
        </p:nvSpPr>
        <p:spPr>
          <a:xfrm>
            <a:off x="4125292" y="4774705"/>
            <a:ext cx="165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3D667F-8307-451C-AC21-4FBE5B5A4128}"/>
              </a:ext>
            </a:extLst>
          </p:cNvPr>
          <p:cNvSpPr txBox="1"/>
          <p:nvPr/>
        </p:nvSpPr>
        <p:spPr>
          <a:xfrm>
            <a:off x="7677909" y="4896858"/>
            <a:ext cx="129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Feedback control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26967A-2925-48D6-ABA7-17CAC5201086}"/>
              </a:ext>
            </a:extLst>
          </p:cNvPr>
          <p:cNvSpPr txBox="1"/>
          <p:nvPr/>
        </p:nvSpPr>
        <p:spPr>
          <a:xfrm>
            <a:off x="7528384" y="3542712"/>
            <a:ext cx="145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Feedforward control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167195-45AA-47F9-B7F4-325A4955729B}"/>
              </a:ext>
            </a:extLst>
          </p:cNvPr>
          <p:cNvSpPr txBox="1"/>
          <p:nvPr/>
        </p:nvSpPr>
        <p:spPr>
          <a:xfrm>
            <a:off x="4137649" y="3548345"/>
            <a:ext cx="165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Status 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Diagnostics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F7A243-0EDD-44CA-988D-00AADCE1AED7}"/>
              </a:ext>
            </a:extLst>
          </p:cNvPr>
          <p:cNvSpPr txBox="1"/>
          <p:nvPr/>
        </p:nvSpPr>
        <p:spPr>
          <a:xfrm>
            <a:off x="143709" y="98854"/>
            <a:ext cx="1559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SAP/ERP/MES/SCADA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F32D755-6518-4559-9F72-FA9FEBBCB43B}"/>
              </a:ext>
            </a:extLst>
          </p:cNvPr>
          <p:cNvSpPr txBox="1"/>
          <p:nvPr/>
        </p:nvSpPr>
        <p:spPr>
          <a:xfrm>
            <a:off x="6745451" y="5554721"/>
            <a:ext cx="2536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communication interface(s)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910754-FE19-4482-941B-B75E37B3A46F}"/>
              </a:ext>
            </a:extLst>
          </p:cNvPr>
          <p:cNvSpPr txBox="1"/>
          <p:nvPr/>
        </p:nvSpPr>
        <p:spPr>
          <a:xfrm>
            <a:off x="7665375" y="2882521"/>
            <a:ext cx="182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interfaces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7A26A50-65F4-414D-9DC4-4BF4315182E4}"/>
              </a:ext>
            </a:extLst>
          </p:cNvPr>
          <p:cNvSpPr/>
          <p:nvPr/>
        </p:nvSpPr>
        <p:spPr>
          <a:xfrm rot="5400000">
            <a:off x="7790829" y="4190413"/>
            <a:ext cx="3528000" cy="252000"/>
          </a:xfrm>
          <a:prstGeom prst="roundRect">
            <a:avLst>
              <a:gd name="adj" fmla="val 5221"/>
            </a:avLst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D70DA3D-A276-4B63-9296-7AAD47CF0CF7}"/>
              </a:ext>
            </a:extLst>
          </p:cNvPr>
          <p:cNvSpPr/>
          <p:nvPr/>
        </p:nvSpPr>
        <p:spPr>
          <a:xfrm rot="5400000">
            <a:off x="2041346" y="4190413"/>
            <a:ext cx="3528000" cy="252000"/>
          </a:xfrm>
          <a:prstGeom prst="roundRect">
            <a:avLst>
              <a:gd name="adj" fmla="val 5221"/>
            </a:avLst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AB42211-C746-4A36-9BB7-6202D4458635}"/>
              </a:ext>
            </a:extLst>
          </p:cNvPr>
          <p:cNvSpPr/>
          <p:nvPr/>
        </p:nvSpPr>
        <p:spPr>
          <a:xfrm>
            <a:off x="8256603" y="6059843"/>
            <a:ext cx="1272733" cy="252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ctuators</a:t>
            </a:r>
            <a:endParaRPr kumimoji="0" lang="en-US" sz="11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9DC2242-E805-469F-81B6-2E5C3AEBF827}"/>
              </a:ext>
            </a:extLst>
          </p:cNvPr>
          <p:cNvSpPr/>
          <p:nvPr/>
        </p:nvSpPr>
        <p:spPr>
          <a:xfrm rot="5400000">
            <a:off x="963926" y="4473289"/>
            <a:ext cx="3816000" cy="252000"/>
          </a:xfrm>
          <a:prstGeom prst="roundRect">
            <a:avLst>
              <a:gd name="adj" fmla="val 5221"/>
            </a:avLst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3420913-6969-4EB3-AE29-91C96763C84B}"/>
              </a:ext>
            </a:extLst>
          </p:cNvPr>
          <p:cNvSpPr/>
          <p:nvPr/>
        </p:nvSpPr>
        <p:spPr>
          <a:xfrm>
            <a:off x="2036237" y="1667726"/>
            <a:ext cx="1224000" cy="1008000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 (IT) infrastructure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50F991-A9F3-4424-A775-FDC5AC7FADF9}"/>
              </a:ext>
            </a:extLst>
          </p:cNvPr>
          <p:cNvSpPr/>
          <p:nvPr/>
        </p:nvSpPr>
        <p:spPr>
          <a:xfrm>
            <a:off x="1858360" y="6132906"/>
            <a:ext cx="959606" cy="396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I/O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461EBB-0B7E-4066-A9A8-2D6AAFA5D332}"/>
              </a:ext>
            </a:extLst>
          </p:cNvPr>
          <p:cNvSpPr/>
          <p:nvPr/>
        </p:nvSpPr>
        <p:spPr>
          <a:xfrm>
            <a:off x="1846003" y="4834350"/>
            <a:ext cx="959606" cy="396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5E7C78-0A08-4F55-B275-7F3ACDD9B37A}"/>
              </a:ext>
            </a:extLst>
          </p:cNvPr>
          <p:cNvSpPr/>
          <p:nvPr/>
        </p:nvSpPr>
        <p:spPr>
          <a:xfrm>
            <a:off x="1858360" y="3684077"/>
            <a:ext cx="959606" cy="396000"/>
          </a:xfrm>
          <a:prstGeom prst="roundRect">
            <a:avLst>
              <a:gd name="adj" fmla="val 6029"/>
            </a:avLst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Behaviour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AFBA72-835E-4742-85BB-4895047FABF7}"/>
              </a:ext>
            </a:extLst>
          </p:cNvPr>
          <p:cNvSpPr/>
          <p:nvPr/>
        </p:nvSpPr>
        <p:spPr>
          <a:xfrm rot="5400000">
            <a:off x="9663988" y="4473289"/>
            <a:ext cx="3816000" cy="252000"/>
          </a:xfrm>
          <a:prstGeom prst="roundRect">
            <a:avLst>
              <a:gd name="adj" fmla="val 5221"/>
            </a:avLst>
          </a:prstGeom>
          <a:solidFill>
            <a:schemeClr val="bg1">
              <a:lumMod val="50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B529AA-190A-42BE-89C0-66FFCC21AB4E}"/>
              </a:ext>
            </a:extLst>
          </p:cNvPr>
          <p:cNvSpPr/>
          <p:nvPr/>
        </p:nvSpPr>
        <p:spPr>
          <a:xfrm>
            <a:off x="10566923" y="6154677"/>
            <a:ext cx="959606" cy="396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I/O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F33702-62FB-4051-A007-4DE13985D215}"/>
              </a:ext>
            </a:extLst>
          </p:cNvPr>
          <p:cNvSpPr/>
          <p:nvPr/>
        </p:nvSpPr>
        <p:spPr>
          <a:xfrm>
            <a:off x="10554566" y="4856121"/>
            <a:ext cx="959606" cy="396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A7D688-42C3-4B23-98DD-5B335A7BF94C}"/>
              </a:ext>
            </a:extLst>
          </p:cNvPr>
          <p:cNvSpPr/>
          <p:nvPr/>
        </p:nvSpPr>
        <p:spPr>
          <a:xfrm>
            <a:off x="10566923" y="3705848"/>
            <a:ext cx="959606" cy="396000"/>
          </a:xfrm>
          <a:prstGeom prst="roundRect">
            <a:avLst>
              <a:gd name="adj" fmla="val 6029"/>
            </a:avLst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Behaviour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B620E39-195F-4308-B49B-D66D31AB5227}"/>
              </a:ext>
            </a:extLst>
          </p:cNvPr>
          <p:cNvSpPr/>
          <p:nvPr/>
        </p:nvSpPr>
        <p:spPr>
          <a:xfrm>
            <a:off x="3361048" y="383059"/>
            <a:ext cx="2750818" cy="2292667"/>
          </a:xfrm>
          <a:prstGeom prst="rect">
            <a:avLst/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787C27-DB83-48C1-A1F0-BF59566E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14" y="655866"/>
            <a:ext cx="2214487" cy="647700"/>
          </a:xfrm>
          <a:prstGeom prst="rect">
            <a:avLst/>
          </a:prstGeom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4C24B43-E663-4332-AFE1-5471FF84E76C}"/>
              </a:ext>
            </a:extLst>
          </p:cNvPr>
          <p:cNvSpPr/>
          <p:nvPr/>
        </p:nvSpPr>
        <p:spPr>
          <a:xfrm>
            <a:off x="8587946" y="370703"/>
            <a:ext cx="3092853" cy="2305023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 platform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B02D7A8-10D4-4999-A47F-C76C440E029F}"/>
              </a:ext>
            </a:extLst>
          </p:cNvPr>
          <p:cNvSpPr/>
          <p:nvPr/>
        </p:nvSpPr>
        <p:spPr>
          <a:xfrm>
            <a:off x="8872151" y="662749"/>
            <a:ext cx="2349753" cy="729342"/>
          </a:xfrm>
          <a:prstGeom prst="roundRect">
            <a:avLst/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DE6BEF-D437-4212-B761-2E48E9A79B16}"/>
              </a:ext>
            </a:extLst>
          </p:cNvPr>
          <p:cNvSpPr txBox="1"/>
          <p:nvPr/>
        </p:nvSpPr>
        <p:spPr>
          <a:xfrm>
            <a:off x="8859795" y="781130"/>
            <a:ext cx="114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 Aggregation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16C2D2-F964-4281-A1BE-1ECA0BA3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195" y="708011"/>
            <a:ext cx="1206500" cy="685800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8291F2A-8C16-4F68-90D2-41020C60FCD0}"/>
              </a:ext>
            </a:extLst>
          </p:cNvPr>
          <p:cNvSpPr/>
          <p:nvPr/>
        </p:nvSpPr>
        <p:spPr>
          <a:xfrm>
            <a:off x="6252262" y="370703"/>
            <a:ext cx="2232000" cy="2305023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 platform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8E1EFD7-9F0D-46F1-A57C-1C6DD8511295}"/>
              </a:ext>
            </a:extLst>
          </p:cNvPr>
          <p:cNvSpPr/>
          <p:nvPr/>
        </p:nvSpPr>
        <p:spPr>
          <a:xfrm>
            <a:off x="6292034" y="675106"/>
            <a:ext cx="2160000" cy="729342"/>
          </a:xfrm>
          <a:prstGeom prst="roundRect">
            <a:avLst/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CAB075A-BF5A-4173-AD04-4352046AD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1" y="720368"/>
            <a:ext cx="1257300" cy="685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E1FAD6-4D02-4EA4-94F6-D68A7CA46619}"/>
              </a:ext>
            </a:extLst>
          </p:cNvPr>
          <p:cNvSpPr txBox="1"/>
          <p:nvPr/>
        </p:nvSpPr>
        <p:spPr>
          <a:xfrm>
            <a:off x="6223784" y="682269"/>
            <a:ext cx="1175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 Aggregation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(DTA)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340721-B1D2-4348-C979-3E6FD0F81490}"/>
              </a:ext>
            </a:extLst>
          </p:cNvPr>
          <p:cNvSpPr/>
          <p:nvPr/>
        </p:nvSpPr>
        <p:spPr>
          <a:xfrm>
            <a:off x="6319545" y="1639331"/>
            <a:ext cx="960649" cy="33363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object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6D9EB86-C22C-9C08-F214-6711F56F62EC}"/>
              </a:ext>
            </a:extLst>
          </p:cNvPr>
          <p:cNvSpPr/>
          <p:nvPr/>
        </p:nvSpPr>
        <p:spPr>
          <a:xfrm>
            <a:off x="7448129" y="1639331"/>
            <a:ext cx="931816" cy="33363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Comparitor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CADDB3-6803-8ADB-B09C-4E675A9D5352}"/>
              </a:ext>
            </a:extLst>
          </p:cNvPr>
          <p:cNvSpPr/>
          <p:nvPr/>
        </p:nvSpPr>
        <p:spPr>
          <a:xfrm>
            <a:off x="6319545" y="2113006"/>
            <a:ext cx="960649" cy="33363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object adapter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894934-95F6-64DF-5DA4-33AE5269E537}"/>
              </a:ext>
            </a:extLst>
          </p:cNvPr>
          <p:cNvSpPr/>
          <p:nvPr/>
        </p:nvSpPr>
        <p:spPr>
          <a:xfrm>
            <a:off x="7448129" y="2113006"/>
            <a:ext cx="931816" cy="33363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Decider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E48AF0-FCC8-CA42-0F5A-28930B5F2915}"/>
              </a:ext>
            </a:extLst>
          </p:cNvPr>
          <p:cNvCxnSpPr>
            <a:cxnSpLocks/>
            <a:stCxn id="14" idx="1"/>
            <a:endCxn id="4" idx="3"/>
          </p:cNvCxnSpPr>
          <p:nvPr/>
        </p:nvCxnSpPr>
        <p:spPr>
          <a:xfrm flipH="1">
            <a:off x="7280194" y="1806147"/>
            <a:ext cx="1679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300B5CB-BBAD-7954-5D4C-7532C124E269}"/>
              </a:ext>
            </a:extLst>
          </p:cNvPr>
          <p:cNvCxnSpPr>
            <a:cxnSpLocks/>
            <a:stCxn id="15" idx="0"/>
            <a:endCxn id="4" idx="2"/>
          </p:cNvCxnSpPr>
          <p:nvPr/>
        </p:nvCxnSpPr>
        <p:spPr>
          <a:xfrm flipV="1">
            <a:off x="6799870" y="1972963"/>
            <a:ext cx="0" cy="140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952575A-CD4C-8608-66FE-0C0A3E3F33C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7914037" y="1972963"/>
            <a:ext cx="0" cy="140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902A574-7C4E-6C80-6738-F216F86224CC}"/>
              </a:ext>
            </a:extLst>
          </p:cNvPr>
          <p:cNvCxnSpPr>
            <a:cxnSpLocks/>
            <a:endCxn id="63" idx="1"/>
          </p:cNvCxnSpPr>
          <p:nvPr/>
        </p:nvCxnSpPr>
        <p:spPr>
          <a:xfrm flipH="1">
            <a:off x="6351378" y="1334530"/>
            <a:ext cx="864973" cy="2594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599EFB0-A616-441F-3785-1F8FF19EFFD6}"/>
              </a:ext>
            </a:extLst>
          </p:cNvPr>
          <p:cNvCxnSpPr>
            <a:cxnSpLocks/>
          </p:cNvCxnSpPr>
          <p:nvPr/>
        </p:nvCxnSpPr>
        <p:spPr>
          <a:xfrm>
            <a:off x="8254319" y="1322172"/>
            <a:ext cx="172995" cy="3830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D59BE21-6014-8A6C-078C-BD0094DF75E5}"/>
              </a:ext>
            </a:extLst>
          </p:cNvPr>
          <p:cNvSpPr txBox="1"/>
          <p:nvPr/>
        </p:nvSpPr>
        <p:spPr>
          <a:xfrm>
            <a:off x="6816882" y="1403830"/>
            <a:ext cx="1401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object space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6DE2E37-8547-E411-CA5F-06B796EF99CD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128955" y="2446638"/>
            <a:ext cx="670915" cy="988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A5F89507-4628-A50C-B2E1-B93C8EB82BE1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6934999" y="1640594"/>
            <a:ext cx="172994" cy="178508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51628D2-108B-5784-62CD-7150DF2BBE67}"/>
              </a:ext>
            </a:extLst>
          </p:cNvPr>
          <p:cNvSpPr/>
          <p:nvPr/>
        </p:nvSpPr>
        <p:spPr>
          <a:xfrm>
            <a:off x="3471314" y="2180969"/>
            <a:ext cx="694979" cy="33363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broker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355B3D77-AD27-64D0-2F84-383E52B73F1F}"/>
              </a:ext>
            </a:extLst>
          </p:cNvPr>
          <p:cNvSpPr/>
          <p:nvPr/>
        </p:nvSpPr>
        <p:spPr>
          <a:xfrm>
            <a:off x="5289819" y="2180969"/>
            <a:ext cx="765001" cy="33363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Persistent storage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1" name="Graphic 100" descr="Key with solid fill">
            <a:extLst>
              <a:ext uri="{FF2B5EF4-FFF2-40B4-BE49-F238E27FC236}">
                <a16:creationId xmlns:a16="http://schemas.microsoft.com/office/drawing/2014/main" id="{48D90DC8-F27D-E190-E9DC-A3CE44D7E3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047" y="2543432"/>
            <a:ext cx="329513" cy="329513"/>
          </a:xfrm>
          <a:prstGeom prst="rect">
            <a:avLst/>
          </a:prstGeom>
        </p:spPr>
      </p:pic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DD293E7-DBFF-482B-D8C0-1A46A857D53E}"/>
              </a:ext>
            </a:extLst>
          </p:cNvPr>
          <p:cNvSpPr/>
          <p:nvPr/>
        </p:nvSpPr>
        <p:spPr>
          <a:xfrm>
            <a:off x="4363061" y="2180969"/>
            <a:ext cx="715573" cy="33363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ingestion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63FE6A4-F9EC-8C8B-CF9B-EAB288FB08FC}"/>
              </a:ext>
            </a:extLst>
          </p:cNvPr>
          <p:cNvSpPr/>
          <p:nvPr/>
        </p:nvSpPr>
        <p:spPr>
          <a:xfrm>
            <a:off x="3458957" y="1779372"/>
            <a:ext cx="1014198" cy="216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Cyber-security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0036E45D-39D6-4693-241C-E788F683B633}"/>
              </a:ext>
            </a:extLst>
          </p:cNvPr>
          <p:cNvSpPr/>
          <p:nvPr/>
        </p:nvSpPr>
        <p:spPr>
          <a:xfrm>
            <a:off x="4547295" y="1779372"/>
            <a:ext cx="1507525" cy="216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administration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9C55BB-3234-5C04-27BE-F61A3D2B6A9E}"/>
              </a:ext>
            </a:extLst>
          </p:cNvPr>
          <p:cNvSpPr/>
          <p:nvPr/>
        </p:nvSpPr>
        <p:spPr>
          <a:xfrm>
            <a:off x="4322457" y="1352156"/>
            <a:ext cx="828000" cy="216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UI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Graphic 109" descr="Key with solid fill">
            <a:extLst>
              <a:ext uri="{FF2B5EF4-FFF2-40B4-BE49-F238E27FC236}">
                <a16:creationId xmlns:a16="http://schemas.microsoft.com/office/drawing/2014/main" id="{6A39F28A-0CEB-028D-8CA3-29EF1D1E84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7004" y="2535194"/>
            <a:ext cx="329513" cy="329513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870187E-9669-530D-5436-5F81259796D0}"/>
              </a:ext>
            </a:extLst>
          </p:cNvPr>
          <p:cNvCxnSpPr>
            <a:cxnSpLocks/>
          </p:cNvCxnSpPr>
          <p:nvPr/>
        </p:nvCxnSpPr>
        <p:spPr>
          <a:xfrm flipV="1">
            <a:off x="3822626" y="2516661"/>
            <a:ext cx="0" cy="17711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B2C7A8B-7482-8900-F99E-582BAFB7C1D5}"/>
              </a:ext>
            </a:extLst>
          </p:cNvPr>
          <p:cNvCxnSpPr>
            <a:cxnSpLocks/>
          </p:cNvCxnSpPr>
          <p:nvPr/>
        </p:nvCxnSpPr>
        <p:spPr>
          <a:xfrm flipV="1">
            <a:off x="5686739" y="2508420"/>
            <a:ext cx="0" cy="17711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151F77B-4625-C4BF-DA01-C2A61F79079F}"/>
              </a:ext>
            </a:extLst>
          </p:cNvPr>
          <p:cNvCxnSpPr>
            <a:cxnSpLocks/>
            <a:stCxn id="99" idx="3"/>
            <a:endCxn id="102" idx="1"/>
          </p:cNvCxnSpPr>
          <p:nvPr/>
        </p:nvCxnSpPr>
        <p:spPr>
          <a:xfrm>
            <a:off x="4166293" y="2347785"/>
            <a:ext cx="1967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188E689-42AE-893B-0173-FA6E6D085615}"/>
              </a:ext>
            </a:extLst>
          </p:cNvPr>
          <p:cNvCxnSpPr>
            <a:cxnSpLocks/>
            <a:stCxn id="100" idx="1"/>
            <a:endCxn id="102" idx="3"/>
          </p:cNvCxnSpPr>
          <p:nvPr/>
        </p:nvCxnSpPr>
        <p:spPr>
          <a:xfrm flipH="1">
            <a:off x="5078634" y="2347785"/>
            <a:ext cx="211185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27F05CC-C8D8-D041-C1D6-1FA4E4A40324}"/>
              </a:ext>
            </a:extLst>
          </p:cNvPr>
          <p:cNvCxnSpPr>
            <a:cxnSpLocks/>
          </p:cNvCxnSpPr>
          <p:nvPr/>
        </p:nvCxnSpPr>
        <p:spPr>
          <a:xfrm>
            <a:off x="3584022" y="1995617"/>
            <a:ext cx="0" cy="18000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E544D80-57D8-66E6-C7CC-B90231A86548}"/>
              </a:ext>
            </a:extLst>
          </p:cNvPr>
          <p:cNvCxnSpPr>
            <a:cxnSpLocks/>
          </p:cNvCxnSpPr>
          <p:nvPr/>
        </p:nvCxnSpPr>
        <p:spPr>
          <a:xfrm>
            <a:off x="5688791" y="1987379"/>
            <a:ext cx="0" cy="216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D51370AC-E136-9824-2023-A2EF7485FE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71427" y="1761372"/>
            <a:ext cx="216000" cy="68400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6C2314A-EA3B-DF9E-EB04-C2B1A4422CD0}"/>
              </a:ext>
            </a:extLst>
          </p:cNvPr>
          <p:cNvCxnSpPr>
            <a:cxnSpLocks/>
          </p:cNvCxnSpPr>
          <p:nvPr/>
        </p:nvCxnSpPr>
        <p:spPr>
          <a:xfrm>
            <a:off x="4902080" y="1991495"/>
            <a:ext cx="0" cy="216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8" name="Graphic 147" descr="Key with solid fill">
            <a:extLst>
              <a:ext uri="{FF2B5EF4-FFF2-40B4-BE49-F238E27FC236}">
                <a16:creationId xmlns:a16="http://schemas.microsoft.com/office/drawing/2014/main" id="{0573E1A3-6FE3-7F64-7116-C9AA925842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300" y="1295400"/>
            <a:ext cx="329513" cy="329513"/>
          </a:xfrm>
          <a:prstGeom prst="rect">
            <a:avLst/>
          </a:prstGeom>
        </p:spPr>
      </p:pic>
      <p:pic>
        <p:nvPicPr>
          <p:cNvPr id="149" name="Graphic 148" descr="Key with solid fill">
            <a:extLst>
              <a:ext uri="{FF2B5EF4-FFF2-40B4-BE49-F238E27FC236}">
                <a16:creationId xmlns:a16="http://schemas.microsoft.com/office/drawing/2014/main" id="{21D86618-11E3-129F-4B6C-4D2BDFB014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9301" y="1295400"/>
            <a:ext cx="329513" cy="329513"/>
          </a:xfrm>
          <a:prstGeom prst="rect">
            <a:avLst/>
          </a:prstGeom>
        </p:spPr>
      </p:pic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F957B6-DDF3-E7AC-EAFE-CA06A760F095}"/>
              </a:ext>
            </a:extLst>
          </p:cNvPr>
          <p:cNvCxnSpPr>
            <a:cxnSpLocks/>
            <a:stCxn id="109" idx="1"/>
            <a:endCxn id="148" idx="3"/>
          </p:cNvCxnSpPr>
          <p:nvPr/>
        </p:nvCxnSpPr>
        <p:spPr>
          <a:xfrm flipH="1">
            <a:off x="4130813" y="1460156"/>
            <a:ext cx="191644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4E97BFD-A5A6-C354-6DE8-A0259A65D1D5}"/>
              </a:ext>
            </a:extLst>
          </p:cNvPr>
          <p:cNvCxnSpPr>
            <a:cxnSpLocks/>
          </p:cNvCxnSpPr>
          <p:nvPr/>
        </p:nvCxnSpPr>
        <p:spPr>
          <a:xfrm>
            <a:off x="3966056" y="1495168"/>
            <a:ext cx="0" cy="28808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B91DD77-A163-DCBF-C77F-3989D508FCE2}"/>
              </a:ext>
            </a:extLst>
          </p:cNvPr>
          <p:cNvCxnSpPr>
            <a:cxnSpLocks/>
            <a:stCxn id="109" idx="3"/>
            <a:endCxn id="149" idx="1"/>
          </p:cNvCxnSpPr>
          <p:nvPr/>
        </p:nvCxnSpPr>
        <p:spPr>
          <a:xfrm>
            <a:off x="5150457" y="1460156"/>
            <a:ext cx="278844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CA79EFF-C97D-7D0A-9278-113FDFB0249C}"/>
              </a:ext>
            </a:extLst>
          </p:cNvPr>
          <p:cNvCxnSpPr>
            <a:cxnSpLocks/>
          </p:cNvCxnSpPr>
          <p:nvPr/>
        </p:nvCxnSpPr>
        <p:spPr>
          <a:xfrm flipV="1">
            <a:off x="5594058" y="1507524"/>
            <a:ext cx="0" cy="29656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DB25BA67-A39F-B265-0D8F-FCC66D454AC5}"/>
              </a:ext>
            </a:extLst>
          </p:cNvPr>
          <p:cNvCxnSpPr>
            <a:cxnSpLocks/>
            <a:endCxn id="64" idx="1"/>
          </p:cNvCxnSpPr>
          <p:nvPr/>
        </p:nvCxnSpPr>
        <p:spPr>
          <a:xfrm flipH="1">
            <a:off x="8587946" y="1346886"/>
            <a:ext cx="1470454" cy="1763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D040C99-2C62-6237-F6F0-F460C6327038}"/>
              </a:ext>
            </a:extLst>
          </p:cNvPr>
          <p:cNvCxnSpPr>
            <a:cxnSpLocks/>
            <a:endCxn id="64" idx="3"/>
          </p:cNvCxnSpPr>
          <p:nvPr/>
        </p:nvCxnSpPr>
        <p:spPr>
          <a:xfrm>
            <a:off x="10997514" y="1334530"/>
            <a:ext cx="683285" cy="1886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B362961-4255-8983-5043-540D58ED9853}"/>
              </a:ext>
            </a:extLst>
          </p:cNvPr>
          <p:cNvGrpSpPr/>
          <p:nvPr/>
        </p:nvGrpSpPr>
        <p:grpSpPr>
          <a:xfrm>
            <a:off x="8619405" y="1561071"/>
            <a:ext cx="3016538" cy="1083276"/>
            <a:chOff x="4676102" y="696098"/>
            <a:chExt cx="3016538" cy="1083276"/>
          </a:xfrm>
        </p:grpSpPr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F9A5B22D-DCDC-FEA9-1B46-24611F1FD4CA}"/>
                </a:ext>
              </a:extLst>
            </p:cNvPr>
            <p:cNvSpPr/>
            <p:nvPr/>
          </p:nvSpPr>
          <p:spPr>
            <a:xfrm>
              <a:off x="4676102" y="712575"/>
              <a:ext cx="960649" cy="1029728"/>
            </a:xfrm>
            <a:prstGeom prst="roundRect">
              <a:avLst>
                <a:gd name="adj" fmla="val 6029"/>
              </a:avLst>
            </a:prstGeom>
            <a:solidFill>
              <a:srgbClr val="AE9EC2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(Re)Trained network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35626E38-BE4B-C4CE-F8D8-73FC49B5738D}"/>
                </a:ext>
              </a:extLst>
            </p:cNvPr>
            <p:cNvSpPr/>
            <p:nvPr/>
          </p:nvSpPr>
          <p:spPr>
            <a:xfrm>
              <a:off x="5807676" y="704337"/>
              <a:ext cx="710514" cy="333632"/>
            </a:xfrm>
            <a:prstGeom prst="roundRect">
              <a:avLst>
                <a:gd name="adj" fmla="val 6029"/>
              </a:avLst>
            </a:prstGeom>
            <a:solidFill>
              <a:srgbClr val="AE9EC2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Labelling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D50D7EEB-56C8-8FE4-AA29-76F6854B7163}"/>
                </a:ext>
              </a:extLst>
            </p:cNvPr>
            <p:cNvSpPr/>
            <p:nvPr/>
          </p:nvSpPr>
          <p:spPr>
            <a:xfrm>
              <a:off x="5807676" y="1388078"/>
              <a:ext cx="702276" cy="333632"/>
            </a:xfrm>
            <a:prstGeom prst="roundRect">
              <a:avLst>
                <a:gd name="adj" fmla="val 6029"/>
              </a:avLst>
            </a:prstGeom>
            <a:solidFill>
              <a:srgbClr val="AE9EC2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(Re)</a:t>
              </a:r>
            </a:p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003A48FD-1122-FAA4-7D56-0895C4CA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2433" y="1165652"/>
              <a:ext cx="589263" cy="532499"/>
            </a:xfrm>
            <a:prstGeom prst="rect">
              <a:avLst/>
            </a:prstGeom>
          </p:spPr>
        </p:pic>
        <p:sp>
          <p:nvSpPr>
            <p:cNvPr id="272" name="Flowchart: Magnetic Disk 271">
              <a:extLst>
                <a:ext uri="{FF2B5EF4-FFF2-40B4-BE49-F238E27FC236}">
                  <a16:creationId xmlns:a16="http://schemas.microsoft.com/office/drawing/2014/main" id="{35770A06-0892-8378-D391-94EC17F958DC}"/>
                </a:ext>
              </a:extLst>
            </p:cNvPr>
            <p:cNvSpPr/>
            <p:nvPr/>
          </p:nvSpPr>
          <p:spPr>
            <a:xfrm>
              <a:off x="6901807" y="1309817"/>
              <a:ext cx="790833" cy="469557"/>
            </a:xfrm>
            <a:prstGeom prst="flowChartMagneticDisk">
              <a:avLst/>
            </a:prstGeom>
            <a:solidFill>
              <a:srgbClr val="AE9EC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Rectangle 22">
              <a:extLst>
                <a:ext uri="{FF2B5EF4-FFF2-40B4-BE49-F238E27FC236}">
                  <a16:creationId xmlns:a16="http://schemas.microsoft.com/office/drawing/2014/main" id="{3CFC8AC4-948A-71EE-B32B-641622AF9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341" y="1507523"/>
              <a:ext cx="6037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Dataset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87D4D20-5946-7FF1-0990-6648A263BA97}"/>
                </a:ext>
              </a:extLst>
            </p:cNvPr>
            <p:cNvCxnSpPr/>
            <p:nvPr/>
          </p:nvCxnSpPr>
          <p:spPr>
            <a:xfrm>
              <a:off x="7297223" y="1173893"/>
              <a:ext cx="0" cy="144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Connector: Elbow 274">
              <a:extLst>
                <a:ext uri="{FF2B5EF4-FFF2-40B4-BE49-F238E27FC236}">
                  <a16:creationId xmlns:a16="http://schemas.microsoft.com/office/drawing/2014/main" id="{8D770A82-5DA6-79E0-CAEE-7569B096557F}"/>
                </a:ext>
              </a:extLst>
            </p:cNvPr>
            <p:cNvCxnSpPr>
              <a:cxnSpLocks/>
              <a:stCxn id="272" idx="2"/>
              <a:endCxn id="269" idx="3"/>
            </p:cNvCxnSpPr>
            <p:nvPr/>
          </p:nvCxnSpPr>
          <p:spPr>
            <a:xfrm rot="10800000">
              <a:off x="6518191" y="871154"/>
              <a:ext cx="383617" cy="673443"/>
            </a:xfrm>
            <a:prstGeom prst="bentConnector3">
              <a:avLst>
                <a:gd name="adj1" fmla="val 6610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6CD6A5E3-9B0B-DC05-2910-FF73D8BFDD25}"/>
                </a:ext>
              </a:extLst>
            </p:cNvPr>
            <p:cNvSpPr/>
            <p:nvPr/>
          </p:nvSpPr>
          <p:spPr>
            <a:xfrm>
              <a:off x="6783860" y="696098"/>
              <a:ext cx="902042" cy="502507"/>
            </a:xfrm>
            <a:prstGeom prst="roundRect">
              <a:avLst>
                <a:gd name="adj" fmla="val 6029"/>
              </a:avLst>
            </a:prstGeom>
            <a:solidFill>
              <a:srgbClr val="AE9EC2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Synthetic/ Augmented Data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8D2EA48-F887-0194-C0AB-A752DE76BC88}"/>
                </a:ext>
              </a:extLst>
            </p:cNvPr>
            <p:cNvCxnSpPr>
              <a:cxnSpLocks/>
              <a:stCxn id="272" idx="2"/>
              <a:endCxn id="270" idx="3"/>
            </p:cNvCxnSpPr>
            <p:nvPr/>
          </p:nvCxnSpPr>
          <p:spPr>
            <a:xfrm flipH="1">
              <a:off x="6509952" y="1544596"/>
              <a:ext cx="391855" cy="102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ECCB380-9CA9-A39E-8CFD-7DB1681DF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4686" y="1542537"/>
              <a:ext cx="180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765FF1-9CA1-AF7E-678B-3C6B3CF03BD9}"/>
              </a:ext>
            </a:extLst>
          </p:cNvPr>
          <p:cNvSpPr txBox="1"/>
          <p:nvPr/>
        </p:nvSpPr>
        <p:spPr>
          <a:xfrm>
            <a:off x="5440100" y="0"/>
            <a:ext cx="26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Architecture viewpoint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8C1FA2F-A4F1-F59B-7A33-28D42B254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9E07-79EF-41B4-9E80-6BC4876F7C78}" type="datetime4">
              <a:rPr lang="en-US" smtClean="0"/>
              <a:t>September 11, 2023</a:t>
            </a:fld>
            <a:endParaRPr lang="en-GB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78BCE58-B234-05EA-B9AF-FEF0FE83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21964-A363-450F-9234-C8561C06775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54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  <p:bldP spid="78" grpId="0" animBg="1"/>
      <p:bldP spid="77" grpId="0" animBg="1"/>
      <p:bldP spid="37" grpId="0" animBg="1"/>
      <p:bldP spid="38" grpId="0"/>
      <p:bldP spid="39" grpId="0" animBg="1"/>
      <p:bldP spid="40" grpId="0" animBg="1"/>
      <p:bldP spid="41" grpId="0" animBg="1"/>
      <p:bldP spid="75" grpId="0" animBg="1"/>
      <p:bldP spid="59" grpId="0" animBg="1"/>
      <p:bldP spid="43" grpId="0" animBg="1"/>
      <p:bldP spid="44" grpId="0"/>
      <p:bldP spid="47" grpId="0" animBg="1"/>
      <p:bldP spid="48" grpId="0"/>
      <p:bldP spid="51" grpId="0" animBg="1"/>
      <p:bldP spid="52" grpId="0"/>
      <p:bldP spid="53" grpId="0" animBg="1"/>
      <p:bldP spid="54" grpId="0" animBg="1"/>
      <p:bldP spid="55" grpId="0" animBg="1"/>
      <p:bldP spid="66" grpId="0"/>
      <p:bldP spid="67" grpId="0"/>
      <p:bldP spid="68" grpId="0"/>
      <p:bldP spid="69" grpId="0"/>
      <p:bldP spid="70" grpId="0"/>
      <p:bldP spid="72" grpId="0"/>
      <p:bldP spid="73" grpId="0"/>
      <p:bldP spid="74" grpId="0"/>
      <p:bldP spid="76" grpId="0"/>
      <p:bldP spid="60" grpId="0" animBg="1"/>
      <p:bldP spid="62" grpId="0" animBg="1"/>
      <p:bldP spid="42" grpId="0" animBg="1"/>
      <p:bldP spid="56" grpId="0" animBg="1"/>
      <p:bldP spid="65" grpId="0" animBg="1"/>
      <p:bldP spid="11" grpId="0" animBg="1"/>
      <p:bldP spid="12" grpId="0" animBg="1"/>
      <p:bldP spid="13" grpId="0" animBg="1"/>
      <p:bldP spid="57" grpId="0" animBg="1"/>
      <p:bldP spid="30" grpId="0" animBg="1"/>
      <p:bldP spid="31" grpId="0" animBg="1"/>
      <p:bldP spid="32" grpId="0" animBg="1"/>
      <p:bldP spid="71" grpId="0" animBg="1"/>
      <p:bldP spid="64" grpId="0" animBg="1"/>
      <p:bldP spid="79" grpId="0" animBg="1"/>
      <p:bldP spid="80" grpId="0"/>
      <p:bldP spid="63" grpId="0" animBg="1"/>
      <p:bldP spid="33" grpId="0" animBg="1"/>
      <p:bldP spid="34" grpId="0"/>
      <p:bldP spid="4" grpId="0" animBg="1"/>
      <p:bldP spid="14" grpId="0" animBg="1"/>
      <p:bldP spid="15" grpId="0" animBg="1"/>
      <p:bldP spid="16" grpId="0" animBg="1"/>
      <p:bldP spid="89" grpId="0"/>
      <p:bldP spid="99" grpId="0" animBg="1"/>
      <p:bldP spid="100" grpId="0" animBg="1"/>
      <p:bldP spid="102" grpId="0" animBg="1"/>
      <p:bldP spid="104" grpId="0" animBg="1"/>
      <p:bldP spid="105" grpId="0" animBg="1"/>
      <p:bldP spid="10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286E22-3BA5-11C7-826B-B2EBC4799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56CDE-1CCB-A5C7-183A-0B713CFDC2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9D6B1C3-8ECC-4A0F-A01D-7A21503CAD8B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D4A21-F510-FE5C-A723-C8B82570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viewpoint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030EB-6EA8-911D-88AD-4BEB65CC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12</a:t>
            </a:fld>
            <a:r>
              <a:rPr lang="en-US"/>
              <a:t>&gt;</a:t>
            </a:r>
            <a:endParaRPr lang="en-US" dirty="0"/>
          </a:p>
        </p:txBody>
      </p:sp>
      <p:pic>
        <p:nvPicPr>
          <p:cNvPr id="6" name="Picture 5" descr="A picture containing diagram, text, screenshot, circle&#10;&#10;Description automatically generated">
            <a:extLst>
              <a:ext uri="{FF2B5EF4-FFF2-40B4-BE49-F238E27FC236}">
                <a16:creationId xmlns:a16="http://schemas.microsoft.com/office/drawing/2014/main" id="{0C92A370-7152-C4C2-95DB-6F07510C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04" y="1243175"/>
            <a:ext cx="7778710" cy="49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0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2C2EDC-97CA-478F-B2D7-2466BF1CB670}"/>
              </a:ext>
            </a:extLst>
          </p:cNvPr>
          <p:cNvSpPr/>
          <p:nvPr/>
        </p:nvSpPr>
        <p:spPr>
          <a:xfrm>
            <a:off x="162972" y="2328147"/>
            <a:ext cx="11808000" cy="1260000"/>
          </a:xfrm>
          <a:prstGeom prst="roundRect">
            <a:avLst>
              <a:gd name="adj" fmla="val 5221"/>
            </a:avLst>
          </a:prstGeom>
          <a:solidFill>
            <a:srgbClr val="FCEBD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behaviour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EA74E8-0CD0-4758-B4CA-C382745E3A0E}"/>
              </a:ext>
            </a:extLst>
          </p:cNvPr>
          <p:cNvSpPr/>
          <p:nvPr/>
        </p:nvSpPr>
        <p:spPr>
          <a:xfrm>
            <a:off x="162972" y="5557812"/>
            <a:ext cx="11808000" cy="1260000"/>
          </a:xfrm>
          <a:prstGeom prst="roundRect">
            <a:avLst>
              <a:gd name="adj" fmla="val 6029"/>
            </a:avLst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sensors/actuators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BFFADC-3642-44FB-8CB1-4E4EA99E9BEC}"/>
              </a:ext>
            </a:extLst>
          </p:cNvPr>
          <p:cNvSpPr/>
          <p:nvPr/>
        </p:nvSpPr>
        <p:spPr>
          <a:xfrm>
            <a:off x="162972" y="3935360"/>
            <a:ext cx="11808000" cy="1260000"/>
          </a:xfrm>
          <a:prstGeom prst="roundRect">
            <a:avLst>
              <a:gd name="adj" fmla="val 2261"/>
            </a:avLst>
          </a:prstGeom>
          <a:solidFill>
            <a:srgbClr val="CCECF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(de)centralized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5B823A-770D-435C-81DD-5576CECB444D}"/>
              </a:ext>
            </a:extLst>
          </p:cNvPr>
          <p:cNvSpPr/>
          <p:nvPr/>
        </p:nvSpPr>
        <p:spPr>
          <a:xfrm>
            <a:off x="162972" y="34909"/>
            <a:ext cx="11808000" cy="2142565"/>
          </a:xfrm>
          <a:prstGeom prst="roundRect">
            <a:avLst>
              <a:gd name="adj" fmla="val 5221"/>
            </a:avLst>
          </a:prstGeom>
          <a:solidFill>
            <a:srgbClr val="EEEAF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 and</a:t>
            </a:r>
          </a:p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9CD1978-5C3D-4359-91E7-D87ABC732E0C}"/>
              </a:ext>
            </a:extLst>
          </p:cNvPr>
          <p:cNvSpPr/>
          <p:nvPr/>
        </p:nvSpPr>
        <p:spPr>
          <a:xfrm>
            <a:off x="5819153" y="5922116"/>
            <a:ext cx="1289859" cy="720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sensors/ actuators/ platforms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63">
            <a:extLst>
              <a:ext uri="{FF2B5EF4-FFF2-40B4-BE49-F238E27FC236}">
                <a16:creationId xmlns:a16="http://schemas.microsoft.com/office/drawing/2014/main" id="{55C596C7-27D3-455B-AFF9-BE43C3946038}"/>
              </a:ext>
            </a:extLst>
          </p:cNvPr>
          <p:cNvSpPr/>
          <p:nvPr/>
        </p:nvSpPr>
        <p:spPr>
          <a:xfrm flipH="1">
            <a:off x="5324242" y="4224759"/>
            <a:ext cx="2008885" cy="883177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BB4: Real-time platform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06E61AA-CC51-4269-8B8D-F3321D9BCCE7}"/>
              </a:ext>
            </a:extLst>
          </p:cNvPr>
          <p:cNvSpPr/>
          <p:nvPr/>
        </p:nvSpPr>
        <p:spPr>
          <a:xfrm>
            <a:off x="10597991" y="4623654"/>
            <a:ext cx="1296000" cy="540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 platform(s)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6677BC-B3CE-4E75-9716-F329FF15DEA6}"/>
              </a:ext>
            </a:extLst>
          </p:cNvPr>
          <p:cNvSpPr/>
          <p:nvPr/>
        </p:nvSpPr>
        <p:spPr>
          <a:xfrm>
            <a:off x="10373443" y="2938373"/>
            <a:ext cx="1479456" cy="474769"/>
          </a:xfrm>
          <a:prstGeom prst="roundRect">
            <a:avLst>
              <a:gd name="adj" fmla="val 6029"/>
            </a:avLst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entral platform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: Rounded Corners 63">
            <a:extLst>
              <a:ext uri="{FF2B5EF4-FFF2-40B4-BE49-F238E27FC236}">
                <a16:creationId xmlns:a16="http://schemas.microsoft.com/office/drawing/2014/main" id="{4CA1F019-4C26-43D7-82BB-A05F54B5266C}"/>
              </a:ext>
            </a:extLst>
          </p:cNvPr>
          <p:cNvSpPr/>
          <p:nvPr/>
        </p:nvSpPr>
        <p:spPr>
          <a:xfrm>
            <a:off x="2381712" y="5094116"/>
            <a:ext cx="576000" cy="1548000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BB2: High speed vision-in-the-loop</a:t>
            </a:r>
          </a:p>
        </p:txBody>
      </p:sp>
      <p:sp>
        <p:nvSpPr>
          <p:cNvPr id="37" name="Rectangle: Rounded Corners 63">
            <a:extLst>
              <a:ext uri="{FF2B5EF4-FFF2-40B4-BE49-F238E27FC236}">
                <a16:creationId xmlns:a16="http://schemas.microsoft.com/office/drawing/2014/main" id="{1B0D7CD9-C221-44E8-AA17-9D0886871EBF}"/>
              </a:ext>
            </a:extLst>
          </p:cNvPr>
          <p:cNvSpPr/>
          <p:nvPr/>
        </p:nvSpPr>
        <p:spPr>
          <a:xfrm>
            <a:off x="3053590" y="5093385"/>
            <a:ext cx="576000" cy="1548731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BB1: SoC/ FPGA platforms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Rounded Corners 63">
            <a:extLst>
              <a:ext uri="{FF2B5EF4-FFF2-40B4-BE49-F238E27FC236}">
                <a16:creationId xmlns:a16="http://schemas.microsoft.com/office/drawing/2014/main" id="{B37302E8-A0CD-465A-B4BF-5057DEFF09DF}"/>
              </a:ext>
            </a:extLst>
          </p:cNvPr>
          <p:cNvSpPr/>
          <p:nvPr/>
        </p:nvSpPr>
        <p:spPr>
          <a:xfrm>
            <a:off x="3725468" y="5922116"/>
            <a:ext cx="800408" cy="720000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BB3: Novel sensors</a:t>
            </a:r>
          </a:p>
        </p:txBody>
      </p:sp>
      <p:sp>
        <p:nvSpPr>
          <p:cNvPr id="46" name="Rectangle: Rounded Corners 63">
            <a:extLst>
              <a:ext uri="{FF2B5EF4-FFF2-40B4-BE49-F238E27FC236}">
                <a16:creationId xmlns:a16="http://schemas.microsoft.com/office/drawing/2014/main" id="{5444D101-10E5-49A7-9FCA-787AD38FF529}"/>
              </a:ext>
            </a:extLst>
          </p:cNvPr>
          <p:cNvSpPr/>
          <p:nvPr/>
        </p:nvSpPr>
        <p:spPr>
          <a:xfrm>
            <a:off x="4621754" y="5922116"/>
            <a:ext cx="1101523" cy="720000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BB7: High speed servo drives</a:t>
            </a:r>
          </a:p>
        </p:txBody>
      </p:sp>
      <p:sp>
        <p:nvSpPr>
          <p:cNvPr id="90" name="Rectangle: Rounded Corners 63">
            <a:extLst>
              <a:ext uri="{FF2B5EF4-FFF2-40B4-BE49-F238E27FC236}">
                <a16:creationId xmlns:a16="http://schemas.microsoft.com/office/drawing/2014/main" id="{15494A27-D7AB-4321-9E09-FFE0DAFC3BCF}"/>
              </a:ext>
            </a:extLst>
          </p:cNvPr>
          <p:cNvSpPr/>
          <p:nvPr/>
        </p:nvSpPr>
        <p:spPr>
          <a:xfrm>
            <a:off x="7745503" y="2582718"/>
            <a:ext cx="1142928" cy="1842992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BB10: Motion/ Path planning, collision avoidance &amp; navigation</a:t>
            </a:r>
          </a:p>
        </p:txBody>
      </p:sp>
      <p:sp>
        <p:nvSpPr>
          <p:cNvPr id="91" name="Rectangle: Rounded Corners 63">
            <a:extLst>
              <a:ext uri="{FF2B5EF4-FFF2-40B4-BE49-F238E27FC236}">
                <a16:creationId xmlns:a16="http://schemas.microsoft.com/office/drawing/2014/main" id="{12D136E3-278B-4A3A-B50B-A3CE77F86365}"/>
              </a:ext>
            </a:extLst>
          </p:cNvPr>
          <p:cNvSpPr/>
          <p:nvPr/>
        </p:nvSpPr>
        <p:spPr>
          <a:xfrm>
            <a:off x="6400800" y="2582718"/>
            <a:ext cx="1218918" cy="750508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BB5: control configuration &amp; diagnosis</a:t>
            </a:r>
          </a:p>
        </p:txBody>
      </p:sp>
      <p:sp>
        <p:nvSpPr>
          <p:cNvPr id="108" name="Rectangle: Rounded Corners 63">
            <a:extLst>
              <a:ext uri="{FF2B5EF4-FFF2-40B4-BE49-F238E27FC236}">
                <a16:creationId xmlns:a16="http://schemas.microsoft.com/office/drawing/2014/main" id="{0E032523-E9E4-4043-85E8-0AAB0E4D7424}"/>
              </a:ext>
            </a:extLst>
          </p:cNvPr>
          <p:cNvSpPr/>
          <p:nvPr/>
        </p:nvSpPr>
        <p:spPr>
          <a:xfrm>
            <a:off x="232229" y="97882"/>
            <a:ext cx="2053605" cy="6544234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BB8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A5EC4F9-6416-4EBB-8715-B3F0460CFDE3}"/>
              </a:ext>
            </a:extLst>
          </p:cNvPr>
          <p:cNvSpPr/>
          <p:nvPr/>
        </p:nvSpPr>
        <p:spPr>
          <a:xfrm>
            <a:off x="521111" y="968146"/>
            <a:ext cx="1553496" cy="3102409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 and training instance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63">
            <a:extLst>
              <a:ext uri="{FF2B5EF4-FFF2-40B4-BE49-F238E27FC236}">
                <a16:creationId xmlns:a16="http://schemas.microsoft.com/office/drawing/2014/main" id="{F3EE1D22-5B1B-450E-9334-703603892BF2}"/>
              </a:ext>
            </a:extLst>
          </p:cNvPr>
          <p:cNvSpPr/>
          <p:nvPr/>
        </p:nvSpPr>
        <p:spPr>
          <a:xfrm>
            <a:off x="2862943" y="325242"/>
            <a:ext cx="3028571" cy="377802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525BCC3-3942-40B2-AA1B-2F31D718AE68}"/>
              </a:ext>
            </a:extLst>
          </p:cNvPr>
          <p:cNvSpPr txBox="1"/>
          <p:nvPr/>
        </p:nvSpPr>
        <p:spPr>
          <a:xfrm>
            <a:off x="2261348" y="1245097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F96FD58E-BBD4-4F43-AA5A-E59D9191F7A8}"/>
              </a:ext>
            </a:extLst>
          </p:cNvPr>
          <p:cNvCxnSpPr>
            <a:cxnSpLocks/>
            <a:stCxn id="66" idx="1"/>
            <a:endCxn id="59" idx="2"/>
          </p:cNvCxnSpPr>
          <p:nvPr/>
        </p:nvCxnSpPr>
        <p:spPr>
          <a:xfrm rot="10800000" flipH="1" flipV="1">
            <a:off x="521110" y="2519351"/>
            <a:ext cx="9063957" cy="3310838"/>
          </a:xfrm>
          <a:prstGeom prst="bentConnector4">
            <a:avLst>
              <a:gd name="adj1" fmla="val -2522"/>
              <a:gd name="adj2" fmla="val 131016"/>
            </a:avLst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3FAB5AA-DA25-4800-BA66-158C8EE469FF}"/>
              </a:ext>
            </a:extLst>
          </p:cNvPr>
          <p:cNvSpPr txBox="1"/>
          <p:nvPr/>
        </p:nvSpPr>
        <p:spPr>
          <a:xfrm>
            <a:off x="476949" y="6200634"/>
            <a:ext cx="1189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network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F1EF358-A9B1-488B-83B2-A6B4C949C3F6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7017541" y="4561404"/>
            <a:ext cx="51281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B2DC3C14-277E-4F41-8C45-23F4699D3481}"/>
              </a:ext>
            </a:extLst>
          </p:cNvPr>
          <p:cNvSpPr/>
          <p:nvPr/>
        </p:nvSpPr>
        <p:spPr>
          <a:xfrm>
            <a:off x="719044" y="4203171"/>
            <a:ext cx="1479456" cy="474769"/>
          </a:xfrm>
          <a:prstGeom prst="roundRect">
            <a:avLst>
              <a:gd name="adj" fmla="val 602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5D0F8FA-532E-4B9E-BED6-475BD35D8CF0}"/>
              </a:ext>
            </a:extLst>
          </p:cNvPr>
          <p:cNvSpPr/>
          <p:nvPr/>
        </p:nvSpPr>
        <p:spPr>
          <a:xfrm>
            <a:off x="719044" y="4919527"/>
            <a:ext cx="1479456" cy="474769"/>
          </a:xfrm>
          <a:prstGeom prst="roundRect">
            <a:avLst>
              <a:gd name="adj" fmla="val 602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Tools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4E66CC52-33CF-4679-B20F-F3DFD14FE4EE}"/>
              </a:ext>
            </a:extLst>
          </p:cNvPr>
          <p:cNvSpPr/>
          <p:nvPr/>
        </p:nvSpPr>
        <p:spPr>
          <a:xfrm>
            <a:off x="719044" y="5635882"/>
            <a:ext cx="1479456" cy="474769"/>
          </a:xfrm>
          <a:prstGeom prst="roundRect">
            <a:avLst>
              <a:gd name="adj" fmla="val 602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7DF9AD62-00AE-4B87-B452-FB4CCFD3B6BE}"/>
              </a:ext>
            </a:extLst>
          </p:cNvPr>
          <p:cNvCxnSpPr>
            <a:cxnSpLocks/>
            <a:stCxn id="46" idx="0"/>
          </p:cNvCxnSpPr>
          <p:nvPr/>
        </p:nvCxnSpPr>
        <p:spPr>
          <a:xfrm rot="16200000" flipV="1">
            <a:off x="4436687" y="5186286"/>
            <a:ext cx="620773" cy="850887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63">
            <a:extLst>
              <a:ext uri="{FF2B5EF4-FFF2-40B4-BE49-F238E27FC236}">
                <a16:creationId xmlns:a16="http://schemas.microsoft.com/office/drawing/2014/main" id="{281B36AA-FB5A-4655-9EBC-046A9A214C1E}"/>
              </a:ext>
            </a:extLst>
          </p:cNvPr>
          <p:cNvSpPr/>
          <p:nvPr/>
        </p:nvSpPr>
        <p:spPr>
          <a:xfrm>
            <a:off x="5440668" y="4281012"/>
            <a:ext cx="1576873" cy="560784"/>
          </a:xfrm>
          <a:prstGeom prst="roundRect">
            <a:avLst>
              <a:gd name="adj" fmla="val 602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BB5: smart control algorithms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34DF19E-E8B3-4EC6-A255-5B53BC2E13CF}"/>
              </a:ext>
            </a:extLst>
          </p:cNvPr>
          <p:cNvSpPr/>
          <p:nvPr/>
        </p:nvSpPr>
        <p:spPr>
          <a:xfrm>
            <a:off x="585765" y="394406"/>
            <a:ext cx="1424189" cy="379580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 aggregation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932650-59B7-4304-9A55-BDD80F57A3E7}"/>
              </a:ext>
            </a:extLst>
          </p:cNvPr>
          <p:cNvCxnSpPr>
            <a:cxnSpLocks/>
            <a:stCxn id="79" idx="1"/>
            <a:endCxn id="49" idx="3"/>
          </p:cNvCxnSpPr>
          <p:nvPr/>
        </p:nvCxnSpPr>
        <p:spPr>
          <a:xfrm rot="10800000">
            <a:off x="2009954" y="584197"/>
            <a:ext cx="1588042" cy="721713"/>
          </a:xfrm>
          <a:prstGeom prst="bentConnector3">
            <a:avLst>
              <a:gd name="adj1" fmla="val 575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D670A07-D5A6-4888-92A3-D9ED0FF50372}"/>
              </a:ext>
            </a:extLst>
          </p:cNvPr>
          <p:cNvSpPr/>
          <p:nvPr/>
        </p:nvSpPr>
        <p:spPr>
          <a:xfrm>
            <a:off x="9818243" y="703457"/>
            <a:ext cx="2052000" cy="403328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data from other machines/systems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583E38-F200-4DDB-A3DB-CCC81C27CAC4}"/>
              </a:ext>
            </a:extLst>
          </p:cNvPr>
          <p:cNvSpPr/>
          <p:nvPr/>
        </p:nvSpPr>
        <p:spPr>
          <a:xfrm>
            <a:off x="9818243" y="57999"/>
            <a:ext cx="2052000" cy="403328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 instance from other machines/systems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139265F-92C9-4557-9594-BADEE6BC288E}"/>
              </a:ext>
            </a:extLst>
          </p:cNvPr>
          <p:cNvCxnSpPr>
            <a:cxnSpLocks/>
            <a:stCxn id="58" idx="1"/>
            <a:endCxn id="49" idx="0"/>
          </p:cNvCxnSpPr>
          <p:nvPr/>
        </p:nvCxnSpPr>
        <p:spPr>
          <a:xfrm rot="10800000" flipV="1">
            <a:off x="1297861" y="259662"/>
            <a:ext cx="8520383" cy="134743"/>
          </a:xfrm>
          <a:prstGeom prst="bentConnector2">
            <a:avLst/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CD3B62-2DB1-46A2-AD2C-88EDC414C19B}"/>
              </a:ext>
            </a:extLst>
          </p:cNvPr>
          <p:cNvCxnSpPr>
            <a:cxnSpLocks/>
            <a:stCxn id="66" idx="0"/>
            <a:endCxn id="49" idx="2"/>
          </p:cNvCxnSpPr>
          <p:nvPr/>
        </p:nvCxnSpPr>
        <p:spPr>
          <a:xfrm flipV="1">
            <a:off x="1297859" y="773986"/>
            <a:ext cx="1" cy="194160"/>
          </a:xfrm>
          <a:prstGeom prst="straightConnector1">
            <a:avLst/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63">
            <a:extLst>
              <a:ext uri="{FF2B5EF4-FFF2-40B4-BE49-F238E27FC236}">
                <a16:creationId xmlns:a16="http://schemas.microsoft.com/office/drawing/2014/main" id="{01631F13-9478-456D-842A-82D6B24B78AF}"/>
              </a:ext>
            </a:extLst>
          </p:cNvPr>
          <p:cNvSpPr/>
          <p:nvPr/>
        </p:nvSpPr>
        <p:spPr>
          <a:xfrm>
            <a:off x="8986232" y="2582718"/>
            <a:ext cx="1197672" cy="3247471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BB6: Algorithms for condition monitoring, predictive maintenance and self commission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DAE03B-42DB-4A53-B8DB-2C53577F2E8B}"/>
              </a:ext>
            </a:extLst>
          </p:cNvPr>
          <p:cNvCxnSpPr>
            <a:cxnSpLocks/>
            <a:stCxn id="54" idx="0"/>
            <a:endCxn id="58" idx="2"/>
          </p:cNvCxnSpPr>
          <p:nvPr/>
        </p:nvCxnSpPr>
        <p:spPr>
          <a:xfrm flipV="1">
            <a:off x="10844243" y="461327"/>
            <a:ext cx="0" cy="24213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55B9CDB-21AD-44FF-8BD3-10BA7EB009E8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3625345" y="4386216"/>
            <a:ext cx="423414" cy="990924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60C3C3D-34B5-4665-A7DF-EAE764912C04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V="1">
            <a:off x="5506372" y="4964405"/>
            <a:ext cx="632941" cy="1282482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0C498F8-63B5-4C07-8F4B-8ED433AF36A4}"/>
              </a:ext>
            </a:extLst>
          </p:cNvPr>
          <p:cNvSpPr txBox="1"/>
          <p:nvPr/>
        </p:nvSpPr>
        <p:spPr>
          <a:xfrm>
            <a:off x="9023484" y="6581001"/>
            <a:ext cx="673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2DB7595-F185-4864-A276-D670B15F70CF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2669712" y="6642116"/>
            <a:ext cx="0" cy="215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41BE9D7-C1C3-4218-B898-795796714F4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3341590" y="6642116"/>
            <a:ext cx="0" cy="215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55C8ADF-662D-4F70-A449-798175A18068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4125672" y="6642116"/>
            <a:ext cx="0" cy="215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8F817C8-6C55-46CF-A9CE-8A56422584B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172516" y="6642116"/>
            <a:ext cx="0" cy="215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92B6C0-B412-4770-A8CE-C4E19DB9E2A9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6464083" y="6642116"/>
            <a:ext cx="0" cy="215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AD85DE5-2551-425B-9E31-B4CB41AE5AD2}"/>
              </a:ext>
            </a:extLst>
          </p:cNvPr>
          <p:cNvCxnSpPr>
            <a:cxnSpLocks/>
          </p:cNvCxnSpPr>
          <p:nvPr/>
        </p:nvCxnSpPr>
        <p:spPr>
          <a:xfrm flipH="1" flipV="1">
            <a:off x="7530353" y="3325906"/>
            <a:ext cx="0" cy="35320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80AB3D-52A3-48FE-B1AD-B6934F592794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8316967" y="4425710"/>
            <a:ext cx="0" cy="24322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CA7E7207-39D3-419E-BD5B-28E7891303B5}"/>
              </a:ext>
            </a:extLst>
          </p:cNvPr>
          <p:cNvCxnSpPr>
            <a:cxnSpLocks/>
            <a:stCxn id="91" idx="0"/>
          </p:cNvCxnSpPr>
          <p:nvPr/>
        </p:nvCxnSpPr>
        <p:spPr>
          <a:xfrm rot="16200000" flipV="1">
            <a:off x="6357508" y="1929967"/>
            <a:ext cx="175182" cy="1130320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B8F896C-719E-45A5-830F-55FCDC34AAFC}"/>
              </a:ext>
            </a:extLst>
          </p:cNvPr>
          <p:cNvCxnSpPr>
            <a:cxnSpLocks/>
            <a:stCxn id="90" idx="0"/>
          </p:cNvCxnSpPr>
          <p:nvPr/>
        </p:nvCxnSpPr>
        <p:spPr>
          <a:xfrm rot="16200000" flipV="1">
            <a:off x="7591527" y="1857277"/>
            <a:ext cx="173815" cy="1277067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A211E1F7-9427-418E-9639-762D8315E1AA}"/>
              </a:ext>
            </a:extLst>
          </p:cNvPr>
          <p:cNvCxnSpPr>
            <a:cxnSpLocks/>
            <a:stCxn id="59" idx="0"/>
          </p:cNvCxnSpPr>
          <p:nvPr/>
        </p:nvCxnSpPr>
        <p:spPr>
          <a:xfrm rot="16200000" flipV="1">
            <a:off x="8879421" y="1877070"/>
            <a:ext cx="163983" cy="1247313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17A96A20-25FA-40E5-BF56-5E57DFA951CE}"/>
              </a:ext>
            </a:extLst>
          </p:cNvPr>
          <p:cNvSpPr txBox="1"/>
          <p:nvPr/>
        </p:nvSpPr>
        <p:spPr>
          <a:xfrm>
            <a:off x="7575683" y="4579748"/>
            <a:ext cx="673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F753776-4400-593F-1F20-C647CDCD7E4C}"/>
              </a:ext>
            </a:extLst>
          </p:cNvPr>
          <p:cNvSpPr/>
          <p:nvPr/>
        </p:nvSpPr>
        <p:spPr>
          <a:xfrm>
            <a:off x="3597996" y="1179909"/>
            <a:ext cx="1404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Data Repository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C4D52240-1542-A4A6-CD5D-9680F6E6544D}"/>
              </a:ext>
            </a:extLst>
          </p:cNvPr>
          <p:cNvSpPr/>
          <p:nvPr/>
        </p:nvSpPr>
        <p:spPr>
          <a:xfrm>
            <a:off x="3206187" y="2010238"/>
            <a:ext cx="2164466" cy="643255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 Messaging System (DMS)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CFAB765-034D-6207-351E-4E455D18386A}"/>
              </a:ext>
            </a:extLst>
          </p:cNvPr>
          <p:cNvSpPr/>
          <p:nvPr/>
        </p:nvSpPr>
        <p:spPr>
          <a:xfrm>
            <a:off x="3704001" y="1560743"/>
            <a:ext cx="1116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ingestion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CDCD256-2B07-7506-D1BD-C9A3CF485AD1}"/>
              </a:ext>
            </a:extLst>
          </p:cNvPr>
          <p:cNvSpPr/>
          <p:nvPr/>
        </p:nvSpPr>
        <p:spPr>
          <a:xfrm>
            <a:off x="2996604" y="357857"/>
            <a:ext cx="1116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Cyber-security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C6C66E8-3084-63FA-769C-EA99DCEDACBE}"/>
              </a:ext>
            </a:extLst>
          </p:cNvPr>
          <p:cNvSpPr/>
          <p:nvPr/>
        </p:nvSpPr>
        <p:spPr>
          <a:xfrm>
            <a:off x="4418709" y="357857"/>
            <a:ext cx="1296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visualisation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Graphic 85" descr="Key with solid fill">
            <a:extLst>
              <a:ext uri="{FF2B5EF4-FFF2-40B4-BE49-F238E27FC236}">
                <a16:creationId xmlns:a16="http://schemas.microsoft.com/office/drawing/2014/main" id="{6D0B2687-DD8D-0F7E-6641-CB96D2C7E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3302" y="2257401"/>
            <a:ext cx="329513" cy="329513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5C88DE-EF75-3D7D-DEEF-59C060C76F4C}"/>
              </a:ext>
            </a:extLst>
          </p:cNvPr>
          <p:cNvCxnSpPr>
            <a:cxnSpLocks/>
          </p:cNvCxnSpPr>
          <p:nvPr/>
        </p:nvCxnSpPr>
        <p:spPr>
          <a:xfrm flipV="1">
            <a:off x="4288420" y="1837861"/>
            <a:ext cx="0" cy="1800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9BC08D-DE3B-0785-BB6F-C3254167A038}"/>
              </a:ext>
            </a:extLst>
          </p:cNvPr>
          <p:cNvCxnSpPr>
            <a:cxnSpLocks/>
          </p:cNvCxnSpPr>
          <p:nvPr/>
        </p:nvCxnSpPr>
        <p:spPr>
          <a:xfrm>
            <a:off x="3323303" y="631371"/>
            <a:ext cx="0" cy="1368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DE1605-6DE3-6812-0FFE-7433DBCABFA7}"/>
              </a:ext>
            </a:extLst>
          </p:cNvPr>
          <p:cNvCxnSpPr>
            <a:cxnSpLocks/>
          </p:cNvCxnSpPr>
          <p:nvPr/>
        </p:nvCxnSpPr>
        <p:spPr>
          <a:xfrm>
            <a:off x="4266895" y="1431909"/>
            <a:ext cx="0" cy="10297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BCE6089-7D70-C13B-7102-43F32AA6D89F}"/>
              </a:ext>
            </a:extLst>
          </p:cNvPr>
          <p:cNvCxnSpPr>
            <a:cxnSpLocks/>
          </p:cNvCxnSpPr>
          <p:nvPr/>
        </p:nvCxnSpPr>
        <p:spPr>
          <a:xfrm>
            <a:off x="5072791" y="620486"/>
            <a:ext cx="0" cy="13680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CC29F46-3570-DACA-2EB9-5FD559846D70}"/>
              </a:ext>
            </a:extLst>
          </p:cNvPr>
          <p:cNvCxnSpPr>
            <a:cxnSpLocks/>
          </p:cNvCxnSpPr>
          <p:nvPr/>
        </p:nvCxnSpPr>
        <p:spPr>
          <a:xfrm>
            <a:off x="4553457" y="1015761"/>
            <a:ext cx="4062" cy="16442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Graphic 98" descr="Key with solid fill">
            <a:extLst>
              <a:ext uri="{FF2B5EF4-FFF2-40B4-BE49-F238E27FC236}">
                <a16:creationId xmlns:a16="http://schemas.microsoft.com/office/drawing/2014/main" id="{F0110AAF-DE6C-CABA-05E9-3AFCEFB1F6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8700" y="740678"/>
            <a:ext cx="329513" cy="329513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63C52DA-1357-0463-9E42-5FAB08A9283F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4553457" y="609599"/>
            <a:ext cx="0" cy="13107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1" name="Graphic 120" descr="Key with solid fill">
            <a:extLst>
              <a:ext uri="{FF2B5EF4-FFF2-40B4-BE49-F238E27FC236}">
                <a16:creationId xmlns:a16="http://schemas.microsoft.com/office/drawing/2014/main" id="{FB72024A-C04B-BEAB-6A98-B78B090F3B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1916" y="2721425"/>
            <a:ext cx="324000" cy="324000"/>
          </a:xfrm>
          <a:prstGeom prst="rect">
            <a:avLst/>
          </a:prstGeom>
        </p:spPr>
      </p:pic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CB24E66-6C4A-2EDB-513E-0CF1A7787C95}"/>
              </a:ext>
            </a:extLst>
          </p:cNvPr>
          <p:cNvCxnSpPr>
            <a:cxnSpLocks/>
          </p:cNvCxnSpPr>
          <p:nvPr/>
        </p:nvCxnSpPr>
        <p:spPr>
          <a:xfrm flipV="1">
            <a:off x="3532237" y="2645229"/>
            <a:ext cx="0" cy="176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1E9F4A1-C206-AA03-0EA5-31505E156B49}"/>
              </a:ext>
            </a:extLst>
          </p:cNvPr>
          <p:cNvCxnSpPr>
            <a:cxnSpLocks/>
          </p:cNvCxnSpPr>
          <p:nvPr/>
        </p:nvCxnSpPr>
        <p:spPr>
          <a:xfrm flipH="1" flipV="1">
            <a:off x="4333247" y="3789232"/>
            <a:ext cx="0" cy="213288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" name="Graphic 142" descr="Key with solid fill">
            <a:extLst>
              <a:ext uri="{FF2B5EF4-FFF2-40B4-BE49-F238E27FC236}">
                <a16:creationId xmlns:a16="http://schemas.microsoft.com/office/drawing/2014/main" id="{FEF5A32F-8F23-3D57-C35E-0500EF99F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8490" y="3453369"/>
            <a:ext cx="329513" cy="329513"/>
          </a:xfrm>
          <a:prstGeom prst="rect">
            <a:avLst/>
          </a:prstGeom>
        </p:spPr>
      </p:pic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8F09DD9-F9FB-0AA1-9651-5A7428998C00}"/>
              </a:ext>
            </a:extLst>
          </p:cNvPr>
          <p:cNvCxnSpPr>
            <a:cxnSpLocks/>
          </p:cNvCxnSpPr>
          <p:nvPr/>
        </p:nvCxnSpPr>
        <p:spPr>
          <a:xfrm flipV="1">
            <a:off x="4333247" y="2667000"/>
            <a:ext cx="0" cy="8526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C0132D9A-A69E-D6C5-B3C1-0CAA0B904C60}"/>
              </a:ext>
            </a:extLst>
          </p:cNvPr>
          <p:cNvCxnSpPr>
            <a:cxnSpLocks/>
          </p:cNvCxnSpPr>
          <p:nvPr/>
        </p:nvCxnSpPr>
        <p:spPr>
          <a:xfrm rot="10800000">
            <a:off x="4896578" y="3782882"/>
            <a:ext cx="544090" cy="778522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phic 158" descr="Key with solid fill">
            <a:extLst>
              <a:ext uri="{FF2B5EF4-FFF2-40B4-BE49-F238E27FC236}">
                <a16:creationId xmlns:a16="http://schemas.microsoft.com/office/drawing/2014/main" id="{21C5DF4F-2DE9-FEFF-01CD-CF3B980DD6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1821" y="3453369"/>
            <a:ext cx="329513" cy="329513"/>
          </a:xfrm>
          <a:prstGeom prst="rect">
            <a:avLst/>
          </a:prstGeom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F9F7EF1-A392-607D-B881-AE4AA4937141}"/>
              </a:ext>
            </a:extLst>
          </p:cNvPr>
          <p:cNvCxnSpPr>
            <a:cxnSpLocks/>
          </p:cNvCxnSpPr>
          <p:nvPr/>
        </p:nvCxnSpPr>
        <p:spPr>
          <a:xfrm flipV="1">
            <a:off x="4896577" y="2656114"/>
            <a:ext cx="0" cy="8635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7D7C9EC-A3DA-86EB-D827-6616331F7E27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5368413" y="2422158"/>
            <a:ext cx="18488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0" name="Graphic 219" descr="Key with solid fill">
            <a:extLst>
              <a:ext uri="{FF2B5EF4-FFF2-40B4-BE49-F238E27FC236}">
                <a16:creationId xmlns:a16="http://schemas.microsoft.com/office/drawing/2014/main" id="{A67EAF52-E85D-70C8-5832-149B0ABFAD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9425" y="1139275"/>
            <a:ext cx="329513" cy="329513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03863C99-E945-0E92-56E1-241E34FDB65F}"/>
              </a:ext>
            </a:extLst>
          </p:cNvPr>
          <p:cNvCxnSpPr>
            <a:cxnSpLocks/>
            <a:stCxn id="79" idx="1"/>
            <a:endCxn id="66" idx="3"/>
          </p:cNvCxnSpPr>
          <p:nvPr/>
        </p:nvCxnSpPr>
        <p:spPr>
          <a:xfrm rot="10800000" flipV="1">
            <a:off x="2074608" y="1305909"/>
            <a:ext cx="1523389" cy="1213442"/>
          </a:xfrm>
          <a:prstGeom prst="bentConnector3">
            <a:avLst>
              <a:gd name="adj1" fmla="val 6000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Flowchart: Magnetic Disk 270">
            <a:extLst>
              <a:ext uri="{FF2B5EF4-FFF2-40B4-BE49-F238E27FC236}">
                <a16:creationId xmlns:a16="http://schemas.microsoft.com/office/drawing/2014/main" id="{97D1AC69-35D9-7A57-9E09-C34EE2300D76}"/>
              </a:ext>
            </a:extLst>
          </p:cNvPr>
          <p:cNvSpPr/>
          <p:nvPr/>
        </p:nvSpPr>
        <p:spPr>
          <a:xfrm>
            <a:off x="1185917" y="2218698"/>
            <a:ext cx="790833" cy="469557"/>
          </a:xfrm>
          <a:prstGeom prst="flowChartMagneticDisk">
            <a:avLst/>
          </a:prstGeom>
          <a:solidFill>
            <a:srgbClr val="AE9EC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ectangle 22">
            <a:extLst>
              <a:ext uri="{FF2B5EF4-FFF2-40B4-BE49-F238E27FC236}">
                <a16:creationId xmlns:a16="http://schemas.microsoft.com/office/drawing/2014/main" id="{7F9B8C12-FB9A-D4AA-7F64-97B8F018D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28" y="2405122"/>
            <a:ext cx="6037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Dataset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823FBA19-EFA0-9F8D-72C6-762FF8A1DD4A}"/>
              </a:ext>
            </a:extLst>
          </p:cNvPr>
          <p:cNvSpPr/>
          <p:nvPr/>
        </p:nvSpPr>
        <p:spPr>
          <a:xfrm>
            <a:off x="1130312" y="1544536"/>
            <a:ext cx="902042" cy="502507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tic/ Augmented Data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F2D92B7C-28FB-633B-273C-472D95E000FD}"/>
              </a:ext>
            </a:extLst>
          </p:cNvPr>
          <p:cNvSpPr/>
          <p:nvPr/>
        </p:nvSpPr>
        <p:spPr>
          <a:xfrm>
            <a:off x="1226076" y="2913559"/>
            <a:ext cx="710514" cy="33363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1451EA48-DCC1-2136-51F0-0320A532A97F}"/>
              </a:ext>
            </a:extLst>
          </p:cNvPr>
          <p:cNvSpPr/>
          <p:nvPr/>
        </p:nvSpPr>
        <p:spPr>
          <a:xfrm rot="16200000">
            <a:off x="480781" y="2249075"/>
            <a:ext cx="702276" cy="40880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(Re)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CB53A661-C3A9-B33F-16E9-BFBDC9E56AD8}"/>
              </a:ext>
            </a:extLst>
          </p:cNvPr>
          <p:cNvSpPr/>
          <p:nvPr/>
        </p:nvSpPr>
        <p:spPr>
          <a:xfrm>
            <a:off x="568922" y="3436620"/>
            <a:ext cx="1374178" cy="591104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A27F2F50-B030-21F9-4F9F-9243F805FC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6753" y="3466314"/>
            <a:ext cx="589263" cy="532499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232903CD-A5C9-DB6D-1DF7-E38DFFA8D427}"/>
              </a:ext>
            </a:extLst>
          </p:cNvPr>
          <p:cNvSpPr txBox="1"/>
          <p:nvPr/>
        </p:nvSpPr>
        <p:spPr>
          <a:xfrm flipH="1">
            <a:off x="533398" y="3528060"/>
            <a:ext cx="89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(Re)Trained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04755048-5796-AA16-DC0A-A800725DAF62}"/>
              </a:ext>
            </a:extLst>
          </p:cNvPr>
          <p:cNvCxnSpPr>
            <a:cxnSpLocks/>
            <a:stCxn id="273" idx="2"/>
            <a:endCxn id="271" idx="1"/>
          </p:cNvCxnSpPr>
          <p:nvPr/>
        </p:nvCxnSpPr>
        <p:spPr>
          <a:xfrm>
            <a:off x="1581333" y="2047043"/>
            <a:ext cx="1" cy="17165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69FAD6C-D56E-CC4E-183F-43D86C8099F5}"/>
              </a:ext>
            </a:extLst>
          </p:cNvPr>
          <p:cNvCxnSpPr>
            <a:cxnSpLocks/>
            <a:stCxn id="274" idx="0"/>
            <a:endCxn id="271" idx="3"/>
          </p:cNvCxnSpPr>
          <p:nvPr/>
        </p:nvCxnSpPr>
        <p:spPr>
          <a:xfrm flipV="1">
            <a:off x="1581333" y="2688255"/>
            <a:ext cx="1" cy="2253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F63E876-C55F-954C-7CE7-92BFBC3CEC2C}"/>
              </a:ext>
            </a:extLst>
          </p:cNvPr>
          <p:cNvCxnSpPr>
            <a:cxnSpLocks/>
            <a:stCxn id="271" idx="2"/>
            <a:endCxn id="275" idx="2"/>
          </p:cNvCxnSpPr>
          <p:nvPr/>
        </p:nvCxnSpPr>
        <p:spPr>
          <a:xfrm flipH="1" flipV="1">
            <a:off x="1036320" y="2453476"/>
            <a:ext cx="149597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D10C28B2-947F-4F37-A956-C45F0CEB8B72}"/>
              </a:ext>
            </a:extLst>
          </p:cNvPr>
          <p:cNvCxnSpPr>
            <a:cxnSpLocks/>
            <a:stCxn id="275" idx="1"/>
          </p:cNvCxnSpPr>
          <p:nvPr/>
        </p:nvCxnSpPr>
        <p:spPr>
          <a:xfrm>
            <a:off x="831919" y="2804614"/>
            <a:ext cx="0" cy="6413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677ACE-E243-37BF-A437-DB161955C612}"/>
              </a:ext>
            </a:extLst>
          </p:cNvPr>
          <p:cNvSpPr/>
          <p:nvPr/>
        </p:nvSpPr>
        <p:spPr>
          <a:xfrm>
            <a:off x="2895600" y="3102425"/>
            <a:ext cx="1240972" cy="43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Field Gateway Proxy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15AAFC9-05AA-00D6-7C41-F431B2FD9A48}"/>
              </a:ext>
            </a:extLst>
          </p:cNvPr>
          <p:cNvCxnSpPr>
            <a:cxnSpLocks/>
            <a:stCxn id="56" idx="0"/>
            <a:endCxn id="110" idx="1"/>
          </p:cNvCxnSpPr>
          <p:nvPr/>
        </p:nvCxnSpPr>
        <p:spPr>
          <a:xfrm rot="5400000" flipH="1" flipV="1">
            <a:off x="2236727" y="4390757"/>
            <a:ext cx="1136345" cy="270374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1C5F5E-B1F8-3FCA-4428-C85A5DD50F6A}"/>
              </a:ext>
            </a:extLst>
          </p:cNvPr>
          <p:cNvCxnSpPr>
            <a:cxnSpLocks/>
          </p:cNvCxnSpPr>
          <p:nvPr/>
        </p:nvCxnSpPr>
        <p:spPr>
          <a:xfrm flipV="1">
            <a:off x="3532237" y="2928259"/>
            <a:ext cx="0" cy="176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31CE57-FB4C-9208-7B20-269B6AF1DDEC}"/>
              </a:ext>
            </a:extLst>
          </p:cNvPr>
          <p:cNvCxnSpPr>
            <a:cxnSpLocks/>
            <a:stCxn id="85" idx="1"/>
            <a:endCxn id="83" idx="3"/>
          </p:cNvCxnSpPr>
          <p:nvPr/>
        </p:nvCxnSpPr>
        <p:spPr>
          <a:xfrm flipH="1">
            <a:off x="4112604" y="483857"/>
            <a:ext cx="30610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54E11EA-02FF-74B8-9D32-D0CCF647C81F}"/>
              </a:ext>
            </a:extLst>
          </p:cNvPr>
          <p:cNvSpPr/>
          <p:nvPr/>
        </p:nvSpPr>
        <p:spPr>
          <a:xfrm>
            <a:off x="2940086" y="3831771"/>
            <a:ext cx="1152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TSN platform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D0EFEB0-F228-C69A-2ACF-C5C1E6D3CBCA}"/>
              </a:ext>
            </a:extLst>
          </p:cNvPr>
          <p:cNvCxnSpPr>
            <a:cxnSpLocks/>
            <a:stCxn id="2" idx="2"/>
            <a:endCxn id="110" idx="0"/>
          </p:cNvCxnSpPr>
          <p:nvPr/>
        </p:nvCxnSpPr>
        <p:spPr>
          <a:xfrm>
            <a:off x="3516086" y="3534425"/>
            <a:ext cx="0" cy="29734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46520-7CC9-6EF1-8490-AFBBD297F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ED432-594D-41A7-9EF8-BF4E00DCFB0B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D6285-61B7-3E11-56F3-7779D4A1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9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AB91D78-1CA3-44EE-8891-A2BC470C78D7}"/>
              </a:ext>
            </a:extLst>
          </p:cNvPr>
          <p:cNvSpPr/>
          <p:nvPr/>
        </p:nvSpPr>
        <p:spPr>
          <a:xfrm>
            <a:off x="1611086" y="4789715"/>
            <a:ext cx="10472057" cy="1426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D58371-40DA-451B-BB1A-5E697B54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28" y="4789715"/>
            <a:ext cx="1322850" cy="1436914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3C7842-7773-49C7-A970-1E61E356579F}"/>
              </a:ext>
            </a:extLst>
          </p:cNvPr>
          <p:cNvGraphicFramePr/>
          <p:nvPr/>
        </p:nvGraphicFramePr>
        <p:xfrm>
          <a:off x="2405742" y="544285"/>
          <a:ext cx="8153401" cy="5900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rrow: Circular 5">
            <a:extLst>
              <a:ext uri="{FF2B5EF4-FFF2-40B4-BE49-F238E27FC236}">
                <a16:creationId xmlns:a16="http://schemas.microsoft.com/office/drawing/2014/main" id="{5ED4B080-2D68-4F1C-8690-93CC0C74145A}"/>
              </a:ext>
            </a:extLst>
          </p:cNvPr>
          <p:cNvSpPr/>
          <p:nvPr/>
        </p:nvSpPr>
        <p:spPr>
          <a:xfrm rot="5400000">
            <a:off x="10052066" y="3291245"/>
            <a:ext cx="1346537" cy="1452865"/>
          </a:xfrm>
          <a:prstGeom prst="circularArrow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AAFC5E-001F-448E-93E6-F2AC4D526BD6}"/>
              </a:ext>
            </a:extLst>
          </p:cNvPr>
          <p:cNvSpPr/>
          <p:nvPr/>
        </p:nvSpPr>
        <p:spPr>
          <a:xfrm>
            <a:off x="1611086" y="653143"/>
            <a:ext cx="10472057" cy="1426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F3041-9893-4B84-9727-ED67082D875A}"/>
              </a:ext>
            </a:extLst>
          </p:cNvPr>
          <p:cNvSpPr txBox="1"/>
          <p:nvPr/>
        </p:nvSpPr>
        <p:spPr>
          <a:xfrm>
            <a:off x="10938117" y="3157364"/>
            <a:ext cx="7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BC5A-684F-4245-B6C4-B014A32A75E8}"/>
              </a:ext>
            </a:extLst>
          </p:cNvPr>
          <p:cNvSpPr txBox="1"/>
          <p:nvPr/>
        </p:nvSpPr>
        <p:spPr>
          <a:xfrm>
            <a:off x="11334267" y="4158850"/>
            <a:ext cx="675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cycle</a:t>
            </a:r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469FE10D-D9BC-4415-A8FE-AF2E0CDA3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138" y="2814972"/>
            <a:ext cx="1249831" cy="12498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A0305BC-A0CC-46CB-9151-CD1D8C05F0C1}"/>
              </a:ext>
            </a:extLst>
          </p:cNvPr>
          <p:cNvGrpSpPr/>
          <p:nvPr/>
        </p:nvGrpSpPr>
        <p:grpSpPr>
          <a:xfrm>
            <a:off x="528050" y="500744"/>
            <a:ext cx="1350006" cy="1589316"/>
            <a:chOff x="511629" y="500744"/>
            <a:chExt cx="1350006" cy="158931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0FBA53-D075-4C9C-BF61-4682DD8D88A2}"/>
                </a:ext>
              </a:extLst>
            </p:cNvPr>
            <p:cNvSpPr/>
            <p:nvPr/>
          </p:nvSpPr>
          <p:spPr>
            <a:xfrm>
              <a:off x="511629" y="653144"/>
              <a:ext cx="1317171" cy="1426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Graphic 11" descr="Robot Hand with solid fill">
              <a:extLst>
                <a:ext uri="{FF2B5EF4-FFF2-40B4-BE49-F238E27FC236}">
                  <a16:creationId xmlns:a16="http://schemas.microsoft.com/office/drawing/2014/main" id="{237A1756-3ECE-4F7B-BC2A-FE059E94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0989" y="500744"/>
              <a:ext cx="1320646" cy="15893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33BA36-1130-4A7D-AE52-491F2BBDCD77}"/>
              </a:ext>
            </a:extLst>
          </p:cNvPr>
          <p:cNvSpPr txBox="1"/>
          <p:nvPr/>
        </p:nvSpPr>
        <p:spPr>
          <a:xfrm>
            <a:off x="444288" y="6140051"/>
            <a:ext cx="152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819FB-8EB2-43F9-88E9-156B46332414}"/>
              </a:ext>
            </a:extLst>
          </p:cNvPr>
          <p:cNvSpPr txBox="1"/>
          <p:nvPr/>
        </p:nvSpPr>
        <p:spPr>
          <a:xfrm>
            <a:off x="586025" y="343538"/>
            <a:ext cx="124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platform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8394B-914B-423C-9419-B72C09FE8F43}"/>
              </a:ext>
            </a:extLst>
          </p:cNvPr>
          <p:cNvSpPr txBox="1"/>
          <p:nvPr/>
        </p:nvSpPr>
        <p:spPr>
          <a:xfrm>
            <a:off x="1565517" y="3255221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015FD3-B56F-4533-B313-2AA7D31166D7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1203053" y="4064803"/>
            <a:ext cx="1" cy="724912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84DAD3-46AF-44F6-8583-6002AE5F1AA0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1203054" y="2090060"/>
            <a:ext cx="14679" cy="724912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E62A71C-41C4-42B8-A096-5E4B62EDBA2B}"/>
              </a:ext>
            </a:extLst>
          </p:cNvPr>
          <p:cNvSpPr/>
          <p:nvPr/>
        </p:nvSpPr>
        <p:spPr>
          <a:xfrm rot="21128376">
            <a:off x="2175575" y="1224258"/>
            <a:ext cx="9766151" cy="4597819"/>
          </a:xfrm>
          <a:prstGeom prst="rect">
            <a:avLst/>
          </a:prstGeom>
          <a:noFill/>
          <a:scene3d>
            <a:camera prst="isometricOffAxis2Top">
              <a:rot lat="17256058" lon="972035" rev="20202423"/>
            </a:camera>
            <a:lightRig rig="threePt" dir="t"/>
          </a:scene3d>
          <a:sp3d>
            <a:bevelT w="0" h="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FC9C65-C5A2-4CB9-81AD-08E758B87F55}"/>
              </a:ext>
            </a:extLst>
          </p:cNvPr>
          <p:cNvSpPr/>
          <p:nvPr/>
        </p:nvSpPr>
        <p:spPr>
          <a:xfrm>
            <a:off x="3023839" y="838202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modelling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training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E7129E-2721-4611-B611-2E180448ECB1}"/>
              </a:ext>
            </a:extLst>
          </p:cNvPr>
          <p:cNvSpPr/>
          <p:nvPr/>
        </p:nvSpPr>
        <p:spPr>
          <a:xfrm>
            <a:off x="5594189" y="838202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inference optimization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24A844-13F3-4DD9-A48E-F19049EF95B4}"/>
              </a:ext>
            </a:extLst>
          </p:cNvPr>
          <p:cNvSpPr/>
          <p:nvPr/>
        </p:nvSpPr>
        <p:spPr>
          <a:xfrm>
            <a:off x="8233308" y="838202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services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6D764B-C4DD-4481-BB1F-17294EF36D46}"/>
              </a:ext>
            </a:extLst>
          </p:cNvPr>
          <p:cNvSpPr/>
          <p:nvPr/>
        </p:nvSpPr>
        <p:spPr>
          <a:xfrm>
            <a:off x="3023839" y="5161153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prototype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3520D2-AE4A-4C05-B117-95E22CE64B9D}"/>
              </a:ext>
            </a:extLst>
          </p:cNvPr>
          <p:cNvSpPr/>
          <p:nvPr/>
        </p:nvSpPr>
        <p:spPr>
          <a:xfrm>
            <a:off x="5594189" y="5161153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Assembled machine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BD7BFC6-3EF1-4E1B-B570-C42B5816A8A7}"/>
              </a:ext>
            </a:extLst>
          </p:cNvPr>
          <p:cNvSpPr/>
          <p:nvPr/>
        </p:nvSpPr>
        <p:spPr>
          <a:xfrm>
            <a:off x="8233308" y="5161153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</a:t>
            </a:r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EEA864D3-3D14-4FBA-8DC8-F38EE3F1292C}"/>
              </a:ext>
            </a:extLst>
          </p:cNvPr>
          <p:cNvSpPr/>
          <p:nvPr/>
        </p:nvSpPr>
        <p:spPr>
          <a:xfrm>
            <a:off x="4516244" y="1773045"/>
            <a:ext cx="47950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5F1F9AA5-CD0E-4E88-AD44-213BA345BE80}"/>
              </a:ext>
            </a:extLst>
          </p:cNvPr>
          <p:cNvSpPr/>
          <p:nvPr/>
        </p:nvSpPr>
        <p:spPr>
          <a:xfrm>
            <a:off x="7133057" y="1769331"/>
            <a:ext cx="47950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Curved Left 53">
            <a:extLst>
              <a:ext uri="{FF2B5EF4-FFF2-40B4-BE49-F238E27FC236}">
                <a16:creationId xmlns:a16="http://schemas.microsoft.com/office/drawing/2014/main" id="{D0387F79-9C79-432E-95D9-639559BC6043}"/>
              </a:ext>
            </a:extLst>
          </p:cNvPr>
          <p:cNvSpPr/>
          <p:nvPr/>
        </p:nvSpPr>
        <p:spPr>
          <a:xfrm flipH="1" flipV="1">
            <a:off x="5367448" y="1721676"/>
            <a:ext cx="52782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Arrow: Curved Left 54">
            <a:extLst>
              <a:ext uri="{FF2B5EF4-FFF2-40B4-BE49-F238E27FC236}">
                <a16:creationId xmlns:a16="http://schemas.microsoft.com/office/drawing/2014/main" id="{24C9AB6F-D4B1-4236-8BF8-B1A6A0D31D4B}"/>
              </a:ext>
            </a:extLst>
          </p:cNvPr>
          <p:cNvSpPr/>
          <p:nvPr/>
        </p:nvSpPr>
        <p:spPr>
          <a:xfrm>
            <a:off x="9772176" y="1776767"/>
            <a:ext cx="47950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6D709B23-DCC4-4120-92EF-86F815D376CD}"/>
              </a:ext>
            </a:extLst>
          </p:cNvPr>
          <p:cNvSpPr/>
          <p:nvPr/>
        </p:nvSpPr>
        <p:spPr>
          <a:xfrm flipH="1" flipV="1">
            <a:off x="8006567" y="1729112"/>
            <a:ext cx="52782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Arrow: Curved Left 57">
            <a:extLst>
              <a:ext uri="{FF2B5EF4-FFF2-40B4-BE49-F238E27FC236}">
                <a16:creationId xmlns:a16="http://schemas.microsoft.com/office/drawing/2014/main" id="{C01C13D2-7CAB-4CA7-B339-1FCCD884AE0B}"/>
              </a:ext>
            </a:extLst>
          </p:cNvPr>
          <p:cNvSpPr/>
          <p:nvPr/>
        </p:nvSpPr>
        <p:spPr>
          <a:xfrm flipH="1" flipV="1">
            <a:off x="2798956" y="1717961"/>
            <a:ext cx="527823" cy="3420000"/>
          </a:xfrm>
          <a:prstGeom prst="curvedLeftArrow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A77028-1759-4917-B450-80B4DDCA8C16}"/>
              </a:ext>
            </a:extLst>
          </p:cNvPr>
          <p:cNvSpPr txBox="1"/>
          <p:nvPr/>
        </p:nvSpPr>
        <p:spPr>
          <a:xfrm>
            <a:off x="8458824" y="4885792"/>
            <a:ext cx="123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B0A6B0-E97D-4510-8685-1F5864FD37C4}"/>
              </a:ext>
            </a:extLst>
          </p:cNvPr>
          <p:cNvSpPr txBox="1"/>
          <p:nvPr/>
        </p:nvSpPr>
        <p:spPr>
          <a:xfrm>
            <a:off x="3292101" y="1785763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4687ED-25D0-41CC-961B-CE690831F056}"/>
              </a:ext>
            </a:extLst>
          </p:cNvPr>
          <p:cNvSpPr txBox="1"/>
          <p:nvPr/>
        </p:nvSpPr>
        <p:spPr>
          <a:xfrm>
            <a:off x="5908920" y="1785763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BBDE45-6364-4F77-85A7-1477A8080F51}"/>
              </a:ext>
            </a:extLst>
          </p:cNvPr>
          <p:cNvSpPr txBox="1"/>
          <p:nvPr/>
        </p:nvSpPr>
        <p:spPr>
          <a:xfrm>
            <a:off x="9975398" y="1785763"/>
            <a:ext cx="211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optimisation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8E6799-BD43-4028-8DC5-36B9D790CEE8}"/>
              </a:ext>
            </a:extLst>
          </p:cNvPr>
          <p:cNvSpPr txBox="1"/>
          <p:nvPr/>
        </p:nvSpPr>
        <p:spPr>
          <a:xfrm>
            <a:off x="5834570" y="488579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B3C4D-B760-440D-8D47-37AB16974AB5}"/>
              </a:ext>
            </a:extLst>
          </p:cNvPr>
          <p:cNvSpPr txBox="1"/>
          <p:nvPr/>
        </p:nvSpPr>
        <p:spPr>
          <a:xfrm>
            <a:off x="3277224" y="488579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A957CF-0C95-4075-8BE5-5ADC90BA2F06}"/>
              </a:ext>
            </a:extLst>
          </p:cNvPr>
          <p:cNvSpPr txBox="1"/>
          <p:nvPr/>
        </p:nvSpPr>
        <p:spPr>
          <a:xfrm rot="16200000">
            <a:off x="-1189304" y="3554410"/>
            <a:ext cx="2778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Instance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D6CD54-E881-430D-BF2E-BD27C98F5FBC}"/>
              </a:ext>
            </a:extLst>
          </p:cNvPr>
          <p:cNvSpPr/>
          <p:nvPr/>
        </p:nvSpPr>
        <p:spPr>
          <a:xfrm>
            <a:off x="387458" y="356461"/>
            <a:ext cx="1751308" cy="6106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9F81D-573C-C52B-342C-E43F0E51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C60F-1248-4B5F-A3DB-4D376FAA5BD6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A9C7B-AF39-EEA2-AC3E-9D26E298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7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2C2EDC-97CA-478F-B2D7-2466BF1CB670}"/>
              </a:ext>
            </a:extLst>
          </p:cNvPr>
          <p:cNvSpPr/>
          <p:nvPr/>
        </p:nvSpPr>
        <p:spPr>
          <a:xfrm>
            <a:off x="162972" y="2710542"/>
            <a:ext cx="11808000" cy="1382486"/>
          </a:xfrm>
          <a:prstGeom prst="roundRect">
            <a:avLst>
              <a:gd name="adj" fmla="val 5221"/>
            </a:avLst>
          </a:prstGeom>
          <a:solidFill>
            <a:srgbClr val="FCEBD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3: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behaviour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EA74E8-0CD0-4758-B4CA-C382745E3A0E}"/>
              </a:ext>
            </a:extLst>
          </p:cNvPr>
          <p:cNvSpPr/>
          <p:nvPr/>
        </p:nvSpPr>
        <p:spPr>
          <a:xfrm>
            <a:off x="162972" y="5536040"/>
            <a:ext cx="11808000" cy="1260000"/>
          </a:xfrm>
          <a:prstGeom prst="roundRect">
            <a:avLst>
              <a:gd name="adj" fmla="val 6029"/>
            </a:avLst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sensors/actuators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BFFADC-3642-44FB-8CB1-4E4EA99E9BEC}"/>
              </a:ext>
            </a:extLst>
          </p:cNvPr>
          <p:cNvSpPr/>
          <p:nvPr/>
        </p:nvSpPr>
        <p:spPr>
          <a:xfrm>
            <a:off x="162972" y="4174852"/>
            <a:ext cx="11808000" cy="1260000"/>
          </a:xfrm>
          <a:prstGeom prst="roundRect">
            <a:avLst>
              <a:gd name="adj" fmla="val 2261"/>
            </a:avLst>
          </a:prstGeom>
          <a:solidFill>
            <a:srgbClr val="CCECF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(de)centralized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5B823A-770D-435C-81DD-5576CECB444D}"/>
              </a:ext>
            </a:extLst>
          </p:cNvPr>
          <p:cNvSpPr/>
          <p:nvPr/>
        </p:nvSpPr>
        <p:spPr>
          <a:xfrm>
            <a:off x="162972" y="-52177"/>
            <a:ext cx="11808000" cy="2653865"/>
          </a:xfrm>
          <a:prstGeom prst="roundRect">
            <a:avLst>
              <a:gd name="adj" fmla="val 5221"/>
            </a:avLst>
          </a:prstGeom>
          <a:solidFill>
            <a:srgbClr val="EEEAF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 and</a:t>
            </a:r>
          </a:p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9CD1978-5C3D-4359-91E7-D87ABC732E0C}"/>
              </a:ext>
            </a:extLst>
          </p:cNvPr>
          <p:cNvSpPr/>
          <p:nvPr/>
        </p:nvSpPr>
        <p:spPr>
          <a:xfrm>
            <a:off x="6592043" y="5661807"/>
            <a:ext cx="1289859" cy="720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sensors/ actuators/ platforms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63">
            <a:extLst>
              <a:ext uri="{FF2B5EF4-FFF2-40B4-BE49-F238E27FC236}">
                <a16:creationId xmlns:a16="http://schemas.microsoft.com/office/drawing/2014/main" id="{55C596C7-27D3-455B-AFF9-BE43C3946038}"/>
              </a:ext>
            </a:extLst>
          </p:cNvPr>
          <p:cNvSpPr/>
          <p:nvPr/>
        </p:nvSpPr>
        <p:spPr>
          <a:xfrm flipH="1">
            <a:off x="5302470" y="4464251"/>
            <a:ext cx="2008885" cy="883177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BB4: Real-time platform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06E61AA-CC51-4269-8B8D-F3321D9BCCE7}"/>
              </a:ext>
            </a:extLst>
          </p:cNvPr>
          <p:cNvSpPr/>
          <p:nvPr/>
        </p:nvSpPr>
        <p:spPr>
          <a:xfrm>
            <a:off x="10597991" y="4863146"/>
            <a:ext cx="1296000" cy="540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control platform(s)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86677BC-B3CE-4E75-9716-F329FF15DEA6}"/>
              </a:ext>
            </a:extLst>
          </p:cNvPr>
          <p:cNvSpPr/>
          <p:nvPr/>
        </p:nvSpPr>
        <p:spPr>
          <a:xfrm>
            <a:off x="10406100" y="3493551"/>
            <a:ext cx="1479456" cy="474769"/>
          </a:xfrm>
          <a:prstGeom prst="roundRect">
            <a:avLst>
              <a:gd name="adj" fmla="val 6029"/>
            </a:avLst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entral platform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: Rounded Corners 63">
            <a:extLst>
              <a:ext uri="{FF2B5EF4-FFF2-40B4-BE49-F238E27FC236}">
                <a16:creationId xmlns:a16="http://schemas.microsoft.com/office/drawing/2014/main" id="{4CA1F019-4C26-43D7-82BB-A05F54B5266C}"/>
              </a:ext>
            </a:extLst>
          </p:cNvPr>
          <p:cNvSpPr/>
          <p:nvPr/>
        </p:nvSpPr>
        <p:spPr>
          <a:xfrm>
            <a:off x="3056628" y="4833807"/>
            <a:ext cx="576000" cy="1548000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BB1: SoC/ FPGA platforms</a:t>
            </a:r>
          </a:p>
        </p:txBody>
      </p:sp>
      <p:sp>
        <p:nvSpPr>
          <p:cNvPr id="37" name="Rectangle: Rounded Corners 63">
            <a:extLst>
              <a:ext uri="{FF2B5EF4-FFF2-40B4-BE49-F238E27FC236}">
                <a16:creationId xmlns:a16="http://schemas.microsoft.com/office/drawing/2014/main" id="{1B0D7CD9-C221-44E8-AA17-9D0886871EBF}"/>
              </a:ext>
            </a:extLst>
          </p:cNvPr>
          <p:cNvSpPr/>
          <p:nvPr/>
        </p:nvSpPr>
        <p:spPr>
          <a:xfrm>
            <a:off x="3826480" y="4833076"/>
            <a:ext cx="576000" cy="1548731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BB2: High speed vision-in-the-loop</a:t>
            </a:r>
          </a:p>
        </p:txBody>
      </p:sp>
      <p:sp>
        <p:nvSpPr>
          <p:cNvPr id="44" name="Rectangle: Rounded Corners 63">
            <a:extLst>
              <a:ext uri="{FF2B5EF4-FFF2-40B4-BE49-F238E27FC236}">
                <a16:creationId xmlns:a16="http://schemas.microsoft.com/office/drawing/2014/main" id="{B37302E8-A0CD-465A-B4BF-5057DEFF09DF}"/>
              </a:ext>
            </a:extLst>
          </p:cNvPr>
          <p:cNvSpPr/>
          <p:nvPr/>
        </p:nvSpPr>
        <p:spPr>
          <a:xfrm>
            <a:off x="4498358" y="5661807"/>
            <a:ext cx="800408" cy="720000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BB3: Novel sensors</a:t>
            </a:r>
          </a:p>
        </p:txBody>
      </p:sp>
      <p:sp>
        <p:nvSpPr>
          <p:cNvPr id="46" name="Rectangle: Rounded Corners 63">
            <a:extLst>
              <a:ext uri="{FF2B5EF4-FFF2-40B4-BE49-F238E27FC236}">
                <a16:creationId xmlns:a16="http://schemas.microsoft.com/office/drawing/2014/main" id="{5444D101-10E5-49A7-9FCA-787AD38FF529}"/>
              </a:ext>
            </a:extLst>
          </p:cNvPr>
          <p:cNvSpPr/>
          <p:nvPr/>
        </p:nvSpPr>
        <p:spPr>
          <a:xfrm>
            <a:off x="5394644" y="5661807"/>
            <a:ext cx="1101523" cy="720000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BB7: High speed servo drives</a:t>
            </a:r>
          </a:p>
        </p:txBody>
      </p:sp>
      <p:sp>
        <p:nvSpPr>
          <p:cNvPr id="90" name="Rectangle: Rounded Corners 63">
            <a:extLst>
              <a:ext uri="{FF2B5EF4-FFF2-40B4-BE49-F238E27FC236}">
                <a16:creationId xmlns:a16="http://schemas.microsoft.com/office/drawing/2014/main" id="{15494A27-D7AB-4321-9E09-FFE0DAFC3BCF}"/>
              </a:ext>
            </a:extLst>
          </p:cNvPr>
          <p:cNvSpPr/>
          <p:nvPr/>
        </p:nvSpPr>
        <p:spPr>
          <a:xfrm>
            <a:off x="7745503" y="2822210"/>
            <a:ext cx="1142928" cy="1597389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BB10: Motion/ Path planning, collision avoidance &amp; navigation</a:t>
            </a:r>
          </a:p>
        </p:txBody>
      </p:sp>
      <p:sp>
        <p:nvSpPr>
          <p:cNvPr id="91" name="Rectangle: Rounded Corners 63">
            <a:extLst>
              <a:ext uri="{FF2B5EF4-FFF2-40B4-BE49-F238E27FC236}">
                <a16:creationId xmlns:a16="http://schemas.microsoft.com/office/drawing/2014/main" id="{12D136E3-278B-4A3A-B50B-A3CE77F86365}"/>
              </a:ext>
            </a:extLst>
          </p:cNvPr>
          <p:cNvSpPr/>
          <p:nvPr/>
        </p:nvSpPr>
        <p:spPr>
          <a:xfrm>
            <a:off x="6400800" y="2822210"/>
            <a:ext cx="1218918" cy="750508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BB5: control configuration &amp; diagnosis</a:t>
            </a:r>
          </a:p>
        </p:txBody>
      </p:sp>
      <p:sp>
        <p:nvSpPr>
          <p:cNvPr id="108" name="Rectangle: Rounded Corners 63">
            <a:extLst>
              <a:ext uri="{FF2B5EF4-FFF2-40B4-BE49-F238E27FC236}">
                <a16:creationId xmlns:a16="http://schemas.microsoft.com/office/drawing/2014/main" id="{0E032523-E9E4-4043-85E8-0AAB0E4D7424}"/>
              </a:ext>
            </a:extLst>
          </p:cNvPr>
          <p:cNvSpPr/>
          <p:nvPr/>
        </p:nvSpPr>
        <p:spPr>
          <a:xfrm>
            <a:off x="232229" y="805542"/>
            <a:ext cx="2053605" cy="5988975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BB8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A5EC4F9-6416-4EBB-8715-B3F0460CFDE3}"/>
              </a:ext>
            </a:extLst>
          </p:cNvPr>
          <p:cNvSpPr/>
          <p:nvPr/>
        </p:nvSpPr>
        <p:spPr>
          <a:xfrm>
            <a:off x="521111" y="1523318"/>
            <a:ext cx="1553496" cy="3102409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 and training instance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63">
            <a:extLst>
              <a:ext uri="{FF2B5EF4-FFF2-40B4-BE49-F238E27FC236}">
                <a16:creationId xmlns:a16="http://schemas.microsoft.com/office/drawing/2014/main" id="{F3EE1D22-5B1B-450E-9334-703603892BF2}"/>
              </a:ext>
            </a:extLst>
          </p:cNvPr>
          <p:cNvSpPr/>
          <p:nvPr/>
        </p:nvSpPr>
        <p:spPr>
          <a:xfrm>
            <a:off x="2920181" y="881742"/>
            <a:ext cx="2971333" cy="34610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525BCC3-3942-40B2-AA1B-2F31D718AE68}"/>
              </a:ext>
            </a:extLst>
          </p:cNvPr>
          <p:cNvSpPr txBox="1"/>
          <p:nvPr/>
        </p:nvSpPr>
        <p:spPr>
          <a:xfrm>
            <a:off x="2381091" y="1843827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B2DC3C14-277E-4F41-8C45-23F4699D3481}"/>
              </a:ext>
            </a:extLst>
          </p:cNvPr>
          <p:cNvSpPr/>
          <p:nvPr/>
        </p:nvSpPr>
        <p:spPr>
          <a:xfrm>
            <a:off x="719044" y="4747457"/>
            <a:ext cx="1479456" cy="474769"/>
          </a:xfrm>
          <a:prstGeom prst="roundRect">
            <a:avLst>
              <a:gd name="adj" fmla="val 602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5D0F8FA-532E-4B9E-BED6-475BD35D8CF0}"/>
              </a:ext>
            </a:extLst>
          </p:cNvPr>
          <p:cNvSpPr/>
          <p:nvPr/>
        </p:nvSpPr>
        <p:spPr>
          <a:xfrm>
            <a:off x="719044" y="5365841"/>
            <a:ext cx="1479456" cy="474769"/>
          </a:xfrm>
          <a:prstGeom prst="roundRect">
            <a:avLst>
              <a:gd name="adj" fmla="val 602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Tools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4E66CC52-33CF-4679-B20F-F3DFD14FE4EE}"/>
              </a:ext>
            </a:extLst>
          </p:cNvPr>
          <p:cNvSpPr/>
          <p:nvPr/>
        </p:nvSpPr>
        <p:spPr>
          <a:xfrm>
            <a:off x="719044" y="5984225"/>
            <a:ext cx="1479456" cy="474769"/>
          </a:xfrm>
          <a:prstGeom prst="roundRect">
            <a:avLst>
              <a:gd name="adj" fmla="val 602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7DF9AD62-00AE-4B87-B452-FB4CCFD3B6BE}"/>
              </a:ext>
            </a:extLst>
          </p:cNvPr>
          <p:cNvCxnSpPr>
            <a:cxnSpLocks/>
            <a:stCxn id="46" idx="0"/>
          </p:cNvCxnSpPr>
          <p:nvPr/>
        </p:nvCxnSpPr>
        <p:spPr>
          <a:xfrm rot="16200000" flipV="1">
            <a:off x="5324109" y="5040510"/>
            <a:ext cx="187240" cy="1055354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63">
            <a:extLst>
              <a:ext uri="{FF2B5EF4-FFF2-40B4-BE49-F238E27FC236}">
                <a16:creationId xmlns:a16="http://schemas.microsoft.com/office/drawing/2014/main" id="{281B36AA-FB5A-4655-9EBC-046A9A214C1E}"/>
              </a:ext>
            </a:extLst>
          </p:cNvPr>
          <p:cNvSpPr/>
          <p:nvPr/>
        </p:nvSpPr>
        <p:spPr>
          <a:xfrm>
            <a:off x="5440668" y="4520504"/>
            <a:ext cx="1576873" cy="560784"/>
          </a:xfrm>
          <a:prstGeom prst="roundRect">
            <a:avLst>
              <a:gd name="adj" fmla="val 602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BB5: smart control algorithms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34DF19E-E8B3-4EC6-A255-5B53BC2E13CF}"/>
              </a:ext>
            </a:extLst>
          </p:cNvPr>
          <p:cNvSpPr/>
          <p:nvPr/>
        </p:nvSpPr>
        <p:spPr>
          <a:xfrm>
            <a:off x="585765" y="949578"/>
            <a:ext cx="1424189" cy="379580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 aggregation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932650-59B7-4304-9A55-BDD80F57A3E7}"/>
              </a:ext>
            </a:extLst>
          </p:cNvPr>
          <p:cNvCxnSpPr>
            <a:cxnSpLocks/>
            <a:stCxn id="79" idx="1"/>
            <a:endCxn id="49" idx="3"/>
          </p:cNvCxnSpPr>
          <p:nvPr/>
        </p:nvCxnSpPr>
        <p:spPr>
          <a:xfrm rot="10800000">
            <a:off x="2009954" y="1139368"/>
            <a:ext cx="1588042" cy="525788"/>
          </a:xfrm>
          <a:prstGeom prst="bentConnector3">
            <a:avLst>
              <a:gd name="adj1" fmla="val 4794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D670A07-D5A6-4888-92A3-D9ED0FF50372}"/>
              </a:ext>
            </a:extLst>
          </p:cNvPr>
          <p:cNvSpPr/>
          <p:nvPr/>
        </p:nvSpPr>
        <p:spPr>
          <a:xfrm>
            <a:off x="3379847" y="288544"/>
            <a:ext cx="2052000" cy="403328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data from other machines/systems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583E38-F200-4DDB-A3DB-CCC81C27CAC4}"/>
              </a:ext>
            </a:extLst>
          </p:cNvPr>
          <p:cNvSpPr/>
          <p:nvPr/>
        </p:nvSpPr>
        <p:spPr>
          <a:xfrm>
            <a:off x="271861" y="-29087"/>
            <a:ext cx="2052000" cy="403328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analytics instance from other machines/systems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139265F-92C9-4557-9594-BADEE6BC288E}"/>
              </a:ext>
            </a:extLst>
          </p:cNvPr>
          <p:cNvCxnSpPr>
            <a:cxnSpLocks/>
            <a:stCxn id="58" idx="2"/>
            <a:endCxn id="49" idx="0"/>
          </p:cNvCxnSpPr>
          <p:nvPr/>
        </p:nvCxnSpPr>
        <p:spPr>
          <a:xfrm rot="5400000">
            <a:off x="1010193" y="661909"/>
            <a:ext cx="575337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CD3B62-2DB1-46A2-AD2C-88EDC414C19B}"/>
              </a:ext>
            </a:extLst>
          </p:cNvPr>
          <p:cNvCxnSpPr>
            <a:cxnSpLocks/>
            <a:stCxn id="66" idx="0"/>
            <a:endCxn id="49" idx="2"/>
          </p:cNvCxnSpPr>
          <p:nvPr/>
        </p:nvCxnSpPr>
        <p:spPr>
          <a:xfrm flipV="1">
            <a:off x="1297859" y="1329158"/>
            <a:ext cx="1" cy="19416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63">
            <a:extLst>
              <a:ext uri="{FF2B5EF4-FFF2-40B4-BE49-F238E27FC236}">
                <a16:creationId xmlns:a16="http://schemas.microsoft.com/office/drawing/2014/main" id="{01631F13-9478-456D-842A-82D6B24B78AF}"/>
              </a:ext>
            </a:extLst>
          </p:cNvPr>
          <p:cNvSpPr/>
          <p:nvPr/>
        </p:nvSpPr>
        <p:spPr>
          <a:xfrm>
            <a:off x="8986232" y="2822210"/>
            <a:ext cx="1197672" cy="3045189"/>
          </a:xfrm>
          <a:prstGeom prst="roundRect">
            <a:avLst>
              <a:gd name="adj" fmla="val 602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BB6: Algorithms for condition monitoring, predictive maintenance and self commission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60C3C3D-34B5-4665-A7DF-EAE764912C04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V="1">
            <a:off x="6496667" y="4921501"/>
            <a:ext cx="177301" cy="1303312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F753776-4400-593F-1F20-C647CDCD7E4C}"/>
              </a:ext>
            </a:extLst>
          </p:cNvPr>
          <p:cNvSpPr/>
          <p:nvPr/>
        </p:nvSpPr>
        <p:spPr>
          <a:xfrm>
            <a:off x="3597996" y="1539156"/>
            <a:ext cx="1404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Data Repository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C4D52240-1542-A4A6-CD5D-9680F6E6544D}"/>
              </a:ext>
            </a:extLst>
          </p:cNvPr>
          <p:cNvSpPr/>
          <p:nvPr/>
        </p:nvSpPr>
        <p:spPr>
          <a:xfrm>
            <a:off x="3217073" y="2434801"/>
            <a:ext cx="2164466" cy="591427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 Messaging System (DMS)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CFAB765-034D-6207-351E-4E455D18386A}"/>
              </a:ext>
            </a:extLst>
          </p:cNvPr>
          <p:cNvSpPr/>
          <p:nvPr/>
        </p:nvSpPr>
        <p:spPr>
          <a:xfrm>
            <a:off x="3741996" y="1930877"/>
            <a:ext cx="1116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ingestion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CDCD256-2B07-7506-D1BD-C9A3CF485AD1}"/>
              </a:ext>
            </a:extLst>
          </p:cNvPr>
          <p:cNvSpPr/>
          <p:nvPr/>
        </p:nvSpPr>
        <p:spPr>
          <a:xfrm>
            <a:off x="3007488" y="945702"/>
            <a:ext cx="1116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Cyber-security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C6C66E8-3084-63FA-769C-EA99DCEDACBE}"/>
              </a:ext>
            </a:extLst>
          </p:cNvPr>
          <p:cNvSpPr/>
          <p:nvPr/>
        </p:nvSpPr>
        <p:spPr>
          <a:xfrm>
            <a:off x="4418708" y="945702"/>
            <a:ext cx="1332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Visualisation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5C88DE-EF75-3D7D-DEEF-59C060C76F4C}"/>
              </a:ext>
            </a:extLst>
          </p:cNvPr>
          <p:cNvCxnSpPr>
            <a:cxnSpLocks/>
            <a:stCxn id="83" idx="3"/>
            <a:endCxn id="85" idx="1"/>
          </p:cNvCxnSpPr>
          <p:nvPr/>
        </p:nvCxnSpPr>
        <p:spPr>
          <a:xfrm>
            <a:off x="4123488" y="1071702"/>
            <a:ext cx="29522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9BC08D-DE3B-0785-BB6F-C3254167A038}"/>
              </a:ext>
            </a:extLst>
          </p:cNvPr>
          <p:cNvCxnSpPr>
            <a:cxnSpLocks/>
          </p:cNvCxnSpPr>
          <p:nvPr/>
        </p:nvCxnSpPr>
        <p:spPr>
          <a:xfrm>
            <a:off x="3323303" y="1197428"/>
            <a:ext cx="0" cy="12300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DE1605-6DE3-6812-0FFE-7433DBCABFA7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4299996" y="1791156"/>
            <a:ext cx="0" cy="13972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BCE6089-7D70-C13B-7102-43F32AA6D89F}"/>
              </a:ext>
            </a:extLst>
          </p:cNvPr>
          <p:cNvCxnSpPr>
            <a:cxnSpLocks/>
          </p:cNvCxnSpPr>
          <p:nvPr/>
        </p:nvCxnSpPr>
        <p:spPr>
          <a:xfrm>
            <a:off x="5181648" y="1192606"/>
            <a:ext cx="0" cy="126000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8" name="Graphic 97" descr="Key with solid fill">
            <a:extLst>
              <a:ext uri="{FF2B5EF4-FFF2-40B4-BE49-F238E27FC236}">
                <a16:creationId xmlns:a16="http://schemas.microsoft.com/office/drawing/2014/main" id="{22CD44DC-6632-B8A4-4F25-564DDB3D5D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1534" y="1215800"/>
            <a:ext cx="288000" cy="288000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23585F-4AD1-A9B7-CC1F-A8BFE18947D0}"/>
              </a:ext>
            </a:extLst>
          </p:cNvPr>
          <p:cNvCxnSpPr>
            <a:cxnSpLocks/>
            <a:stCxn id="56" idx="0"/>
            <a:endCxn id="121" idx="2"/>
          </p:cNvCxnSpPr>
          <p:nvPr/>
        </p:nvCxnSpPr>
        <p:spPr>
          <a:xfrm flipV="1">
            <a:off x="3344628" y="4022374"/>
            <a:ext cx="2550" cy="811433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" name="Graphic 120" descr="Key with solid fill">
            <a:extLst>
              <a:ext uri="{FF2B5EF4-FFF2-40B4-BE49-F238E27FC236}">
                <a16:creationId xmlns:a16="http://schemas.microsoft.com/office/drawing/2014/main" id="{FB72024A-C04B-BEAB-6A98-B78B090F3B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2421" y="3692861"/>
            <a:ext cx="329513" cy="329513"/>
          </a:xfrm>
          <a:prstGeom prst="rect">
            <a:avLst/>
          </a:prstGeom>
        </p:spPr>
      </p:pic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CB24E66-6C4A-2EDB-513E-0CF1A7787C95}"/>
              </a:ext>
            </a:extLst>
          </p:cNvPr>
          <p:cNvCxnSpPr>
            <a:cxnSpLocks/>
          </p:cNvCxnSpPr>
          <p:nvPr/>
        </p:nvCxnSpPr>
        <p:spPr>
          <a:xfrm flipV="1">
            <a:off x="3347178" y="3026228"/>
            <a:ext cx="0" cy="67751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1E9F4A1-C206-AA03-0EA5-31505E156B49}"/>
              </a:ext>
            </a:extLst>
          </p:cNvPr>
          <p:cNvCxnSpPr>
            <a:cxnSpLocks/>
            <a:stCxn id="37" idx="0"/>
            <a:endCxn id="68" idx="2"/>
          </p:cNvCxnSpPr>
          <p:nvPr/>
        </p:nvCxnSpPr>
        <p:spPr>
          <a:xfrm flipV="1">
            <a:off x="4114480" y="4338250"/>
            <a:ext cx="459" cy="494826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" name="Graphic 142" descr="Key with solid fill">
            <a:extLst>
              <a:ext uri="{FF2B5EF4-FFF2-40B4-BE49-F238E27FC236}">
                <a16:creationId xmlns:a16="http://schemas.microsoft.com/office/drawing/2014/main" id="{FEF5A32F-8F23-3D57-C35E-0500EF99F8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1657" y="3170345"/>
            <a:ext cx="288000" cy="288000"/>
          </a:xfrm>
          <a:prstGeom prst="rect">
            <a:avLst/>
          </a:prstGeom>
        </p:spPr>
      </p:pic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8F09DD9-F9FB-0AA1-9651-5A7428998C00}"/>
              </a:ext>
            </a:extLst>
          </p:cNvPr>
          <p:cNvCxnSpPr>
            <a:cxnSpLocks/>
          </p:cNvCxnSpPr>
          <p:nvPr/>
        </p:nvCxnSpPr>
        <p:spPr>
          <a:xfrm flipV="1">
            <a:off x="4115528" y="3045826"/>
            <a:ext cx="0" cy="20072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C0132D9A-A69E-D6C5-B3C1-0CAA0B904C60}"/>
              </a:ext>
            </a:extLst>
          </p:cNvPr>
          <p:cNvCxnSpPr>
            <a:cxnSpLocks/>
          </p:cNvCxnSpPr>
          <p:nvPr/>
        </p:nvCxnSpPr>
        <p:spPr>
          <a:xfrm rot="10800000">
            <a:off x="4896578" y="4022374"/>
            <a:ext cx="544090" cy="778522"/>
          </a:xfrm>
          <a:prstGeom prst="bentConnector2">
            <a:avLst/>
          </a:prstGeom>
          <a:ln w="28575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phic 158" descr="Key with solid fill">
            <a:extLst>
              <a:ext uri="{FF2B5EF4-FFF2-40B4-BE49-F238E27FC236}">
                <a16:creationId xmlns:a16="http://schemas.microsoft.com/office/drawing/2014/main" id="{21C5DF4F-2DE9-FEFF-01CD-CF3B980DD6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1821" y="3692861"/>
            <a:ext cx="329513" cy="329513"/>
          </a:xfrm>
          <a:prstGeom prst="rect">
            <a:avLst/>
          </a:prstGeom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F9F7EF1-A392-607D-B881-AE4AA4937141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4896578" y="3015342"/>
            <a:ext cx="0" cy="67751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0" name="Graphic 219" descr="Key with solid fill">
            <a:extLst>
              <a:ext uri="{FF2B5EF4-FFF2-40B4-BE49-F238E27FC236}">
                <a16:creationId xmlns:a16="http://schemas.microsoft.com/office/drawing/2014/main" id="{A67EAF52-E85D-70C8-5832-149B0ABFAD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9171" y="969059"/>
            <a:ext cx="329513" cy="329513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03863C99-E945-0E92-56E1-241E34FDB65F}"/>
              </a:ext>
            </a:extLst>
          </p:cNvPr>
          <p:cNvCxnSpPr>
            <a:cxnSpLocks/>
            <a:stCxn id="79" idx="1"/>
            <a:endCxn id="66" idx="3"/>
          </p:cNvCxnSpPr>
          <p:nvPr/>
        </p:nvCxnSpPr>
        <p:spPr>
          <a:xfrm rot="10800000" flipV="1">
            <a:off x="2074608" y="1665155"/>
            <a:ext cx="1523389" cy="1409367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Flowchart: Magnetic Disk 270">
            <a:extLst>
              <a:ext uri="{FF2B5EF4-FFF2-40B4-BE49-F238E27FC236}">
                <a16:creationId xmlns:a16="http://schemas.microsoft.com/office/drawing/2014/main" id="{97D1AC69-35D9-7A57-9E09-C34EE2300D76}"/>
              </a:ext>
            </a:extLst>
          </p:cNvPr>
          <p:cNvSpPr/>
          <p:nvPr/>
        </p:nvSpPr>
        <p:spPr>
          <a:xfrm>
            <a:off x="1185917" y="2773870"/>
            <a:ext cx="790833" cy="469557"/>
          </a:xfrm>
          <a:prstGeom prst="flowChartMagneticDisk">
            <a:avLst/>
          </a:prstGeom>
          <a:solidFill>
            <a:srgbClr val="AE9EC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ectangle 22">
            <a:extLst>
              <a:ext uri="{FF2B5EF4-FFF2-40B4-BE49-F238E27FC236}">
                <a16:creationId xmlns:a16="http://schemas.microsoft.com/office/drawing/2014/main" id="{7F9B8C12-FB9A-D4AA-7F64-97B8F018D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28" y="2960294"/>
            <a:ext cx="6037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Dataset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823FBA19-EFA0-9F8D-72C6-762FF8A1DD4A}"/>
              </a:ext>
            </a:extLst>
          </p:cNvPr>
          <p:cNvSpPr/>
          <p:nvPr/>
        </p:nvSpPr>
        <p:spPr>
          <a:xfrm>
            <a:off x="1130312" y="2099708"/>
            <a:ext cx="902042" cy="502507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Synthe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tic/ Augmented Data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F2D92B7C-28FB-633B-273C-472D95E000FD}"/>
              </a:ext>
            </a:extLst>
          </p:cNvPr>
          <p:cNvSpPr/>
          <p:nvPr/>
        </p:nvSpPr>
        <p:spPr>
          <a:xfrm>
            <a:off x="1226076" y="3468731"/>
            <a:ext cx="710514" cy="33363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1451EA48-DCC1-2136-51F0-0320A532A97F}"/>
              </a:ext>
            </a:extLst>
          </p:cNvPr>
          <p:cNvSpPr/>
          <p:nvPr/>
        </p:nvSpPr>
        <p:spPr>
          <a:xfrm rot="16200000">
            <a:off x="480781" y="2804247"/>
            <a:ext cx="702276" cy="408802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(Re)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CB53A661-C3A9-B33F-16E9-BFBDC9E56AD8}"/>
              </a:ext>
            </a:extLst>
          </p:cNvPr>
          <p:cNvSpPr/>
          <p:nvPr/>
        </p:nvSpPr>
        <p:spPr>
          <a:xfrm>
            <a:off x="568922" y="3991792"/>
            <a:ext cx="1374178" cy="591104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A27F2F50-B030-21F9-4F9F-9243F805F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6753" y="4021486"/>
            <a:ext cx="589263" cy="532499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232903CD-A5C9-DB6D-1DF7-E38DFFA8D427}"/>
              </a:ext>
            </a:extLst>
          </p:cNvPr>
          <p:cNvSpPr txBox="1"/>
          <p:nvPr/>
        </p:nvSpPr>
        <p:spPr>
          <a:xfrm flipH="1">
            <a:off x="533398" y="4083232"/>
            <a:ext cx="89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(Re)Trained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04755048-5796-AA16-DC0A-A800725DAF62}"/>
              </a:ext>
            </a:extLst>
          </p:cNvPr>
          <p:cNvCxnSpPr>
            <a:cxnSpLocks/>
            <a:stCxn id="273" idx="2"/>
            <a:endCxn id="271" idx="1"/>
          </p:cNvCxnSpPr>
          <p:nvPr/>
        </p:nvCxnSpPr>
        <p:spPr>
          <a:xfrm>
            <a:off x="1581333" y="2602215"/>
            <a:ext cx="1" cy="17165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69FAD6C-D56E-CC4E-183F-43D86C8099F5}"/>
              </a:ext>
            </a:extLst>
          </p:cNvPr>
          <p:cNvCxnSpPr>
            <a:cxnSpLocks/>
            <a:stCxn id="274" idx="0"/>
            <a:endCxn id="271" idx="3"/>
          </p:cNvCxnSpPr>
          <p:nvPr/>
        </p:nvCxnSpPr>
        <p:spPr>
          <a:xfrm flipV="1">
            <a:off x="1581333" y="3243427"/>
            <a:ext cx="1" cy="2253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F63E876-C55F-954C-7CE7-92BFBC3CEC2C}"/>
              </a:ext>
            </a:extLst>
          </p:cNvPr>
          <p:cNvCxnSpPr>
            <a:cxnSpLocks/>
            <a:stCxn id="271" idx="2"/>
            <a:endCxn id="275" idx="2"/>
          </p:cNvCxnSpPr>
          <p:nvPr/>
        </p:nvCxnSpPr>
        <p:spPr>
          <a:xfrm flipH="1" flipV="1">
            <a:off x="1036320" y="3008648"/>
            <a:ext cx="149597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D10C28B2-947F-4F37-A956-C45F0CEB8B72}"/>
              </a:ext>
            </a:extLst>
          </p:cNvPr>
          <p:cNvCxnSpPr>
            <a:cxnSpLocks/>
            <a:stCxn id="275" idx="1"/>
          </p:cNvCxnSpPr>
          <p:nvPr/>
        </p:nvCxnSpPr>
        <p:spPr>
          <a:xfrm>
            <a:off x="831919" y="3359786"/>
            <a:ext cx="0" cy="6413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80B7B-D78F-76C2-C10A-BBEAB95CE7ED}"/>
              </a:ext>
            </a:extLst>
          </p:cNvPr>
          <p:cNvCxnSpPr>
            <a:cxnSpLocks/>
            <a:endCxn id="159" idx="3"/>
          </p:cNvCxnSpPr>
          <p:nvPr/>
        </p:nvCxnSpPr>
        <p:spPr>
          <a:xfrm flipH="1">
            <a:off x="5061334" y="3857618"/>
            <a:ext cx="2691693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EDD89F-7DDE-325A-D5E3-6311D92CE275}"/>
              </a:ext>
            </a:extLst>
          </p:cNvPr>
          <p:cNvCxnSpPr>
            <a:cxnSpLocks/>
          </p:cNvCxnSpPr>
          <p:nvPr/>
        </p:nvCxnSpPr>
        <p:spPr>
          <a:xfrm flipH="1">
            <a:off x="7249886" y="5485308"/>
            <a:ext cx="1731457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3039D-1B3E-7F6B-236F-528835CABC02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7010259" y="3572718"/>
            <a:ext cx="0" cy="280831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3FD63A86-5A5F-9F45-E925-EF1C19C47025}"/>
              </a:ext>
            </a:extLst>
          </p:cNvPr>
          <p:cNvSpPr/>
          <p:nvPr/>
        </p:nvSpPr>
        <p:spPr>
          <a:xfrm>
            <a:off x="6433457" y="-21772"/>
            <a:ext cx="4033484" cy="251012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DT platform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0E27116C-1B81-6DB8-5941-F2A5487883A6}"/>
              </a:ext>
            </a:extLst>
          </p:cNvPr>
          <p:cNvSpPr/>
          <p:nvPr/>
        </p:nvSpPr>
        <p:spPr>
          <a:xfrm>
            <a:off x="6564086" y="1066798"/>
            <a:ext cx="2196000" cy="1349829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igital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twin instance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B8683A55-E553-8059-41C5-8624ABA6D340}"/>
              </a:ext>
            </a:extLst>
          </p:cNvPr>
          <p:cNvSpPr/>
          <p:nvPr/>
        </p:nvSpPr>
        <p:spPr>
          <a:xfrm>
            <a:off x="9263742" y="283028"/>
            <a:ext cx="1103915" cy="2122714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igital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twin aggregation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523C8ED9-56AB-663E-E6AC-E18E4323196D}"/>
              </a:ext>
            </a:extLst>
          </p:cNvPr>
          <p:cNvSpPr/>
          <p:nvPr/>
        </p:nvSpPr>
        <p:spPr>
          <a:xfrm>
            <a:off x="6564086" y="283031"/>
            <a:ext cx="2196000" cy="511765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igital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twin instances of other machines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C9583237-662A-7764-7924-782888C56E1B}"/>
              </a:ext>
            </a:extLst>
          </p:cNvPr>
          <p:cNvSpPr/>
          <p:nvPr/>
        </p:nvSpPr>
        <p:spPr>
          <a:xfrm>
            <a:off x="6646115" y="1378072"/>
            <a:ext cx="960649" cy="216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object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33F33AE0-A076-0998-CFBA-085E5E0C8964}"/>
              </a:ext>
            </a:extLst>
          </p:cNvPr>
          <p:cNvSpPr/>
          <p:nvPr/>
        </p:nvSpPr>
        <p:spPr>
          <a:xfrm>
            <a:off x="7774699" y="1378072"/>
            <a:ext cx="931816" cy="216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Comparitor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AA6C8F5A-1084-6101-65D4-EF5DA82FB984}"/>
              </a:ext>
            </a:extLst>
          </p:cNvPr>
          <p:cNvSpPr/>
          <p:nvPr/>
        </p:nvSpPr>
        <p:spPr>
          <a:xfrm>
            <a:off x="6722318" y="1777607"/>
            <a:ext cx="1463742" cy="216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object adapter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E0815403-5C12-BB43-5A22-05E2F8A5D2BF}"/>
              </a:ext>
            </a:extLst>
          </p:cNvPr>
          <p:cNvSpPr/>
          <p:nvPr/>
        </p:nvSpPr>
        <p:spPr>
          <a:xfrm>
            <a:off x="7774699" y="2177141"/>
            <a:ext cx="931816" cy="216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Decider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3BFC64F-17FD-5ED1-2B51-51C5B1330899}"/>
              </a:ext>
            </a:extLst>
          </p:cNvPr>
          <p:cNvCxnSpPr>
            <a:stCxn id="179" idx="1"/>
            <a:endCxn id="178" idx="3"/>
          </p:cNvCxnSpPr>
          <p:nvPr/>
        </p:nvCxnSpPr>
        <p:spPr>
          <a:xfrm flipH="1">
            <a:off x="7606764" y="1486072"/>
            <a:ext cx="1679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FB79203-C2CA-2BF4-DC66-D5CC6B0CBA15}"/>
              </a:ext>
            </a:extLst>
          </p:cNvPr>
          <p:cNvCxnSpPr>
            <a:cxnSpLocks/>
            <a:stCxn id="180" idx="0"/>
            <a:endCxn id="178" idx="2"/>
          </p:cNvCxnSpPr>
          <p:nvPr/>
        </p:nvCxnSpPr>
        <p:spPr>
          <a:xfrm flipH="1" flipV="1">
            <a:off x="7126440" y="1594072"/>
            <a:ext cx="0" cy="183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D0F56C5-D4C6-4349-6A79-D5857DB19300}"/>
              </a:ext>
            </a:extLst>
          </p:cNvPr>
          <p:cNvCxnSpPr>
            <a:cxnSpLocks/>
            <a:stCxn id="179" idx="2"/>
            <a:endCxn id="181" idx="0"/>
          </p:cNvCxnSpPr>
          <p:nvPr/>
        </p:nvCxnSpPr>
        <p:spPr>
          <a:xfrm>
            <a:off x="8240607" y="1594072"/>
            <a:ext cx="0" cy="583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9888D4A5-7A12-25FD-DE3A-8E1E52E7666D}"/>
              </a:ext>
            </a:extLst>
          </p:cNvPr>
          <p:cNvCxnSpPr>
            <a:cxnSpLocks/>
            <a:endCxn id="180" idx="1"/>
          </p:cNvCxnSpPr>
          <p:nvPr/>
        </p:nvCxnSpPr>
        <p:spPr>
          <a:xfrm flipV="1">
            <a:off x="5377543" y="1885607"/>
            <a:ext cx="1344775" cy="6398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Key with solid fill">
            <a:extLst>
              <a:ext uri="{FF2B5EF4-FFF2-40B4-BE49-F238E27FC236}">
                <a16:creationId xmlns:a16="http://schemas.microsoft.com/office/drawing/2014/main" id="{2F1DB4A6-70AD-0F5F-7635-5A351D0AA9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9513" y="2901620"/>
            <a:ext cx="329513" cy="329513"/>
          </a:xfrm>
          <a:prstGeom prst="rect">
            <a:avLst/>
          </a:prstGeom>
        </p:spPr>
      </p:pic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3DAD33AC-E68D-878B-0CD2-B44371AFD76E}"/>
              </a:ext>
            </a:extLst>
          </p:cNvPr>
          <p:cNvCxnSpPr>
            <a:cxnSpLocks/>
            <a:stCxn id="54" idx="0"/>
            <a:endCxn id="58" idx="3"/>
          </p:cNvCxnSpPr>
          <p:nvPr/>
        </p:nvCxnSpPr>
        <p:spPr>
          <a:xfrm rot="16200000" flipV="1">
            <a:off x="3306871" y="-810432"/>
            <a:ext cx="115967" cy="208198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48D0122E-C766-7EFA-9884-DDC96F922C28}"/>
              </a:ext>
            </a:extLst>
          </p:cNvPr>
          <p:cNvCxnSpPr>
            <a:cxnSpLocks/>
            <a:stCxn id="177" idx="0"/>
            <a:endCxn id="58" idx="3"/>
          </p:cNvCxnSpPr>
          <p:nvPr/>
        </p:nvCxnSpPr>
        <p:spPr>
          <a:xfrm rot="16200000" flipV="1">
            <a:off x="4937747" y="-2441309"/>
            <a:ext cx="110454" cy="5338225"/>
          </a:xfrm>
          <a:prstGeom prst="bentConnector2">
            <a:avLst/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0E125ED-14A0-3C79-19E1-F461C7C863BA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4405847" y="691872"/>
            <a:ext cx="1" cy="1898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6712D7AE-C5D1-1A2D-EB18-92680D12E414}"/>
              </a:ext>
            </a:extLst>
          </p:cNvPr>
          <p:cNvCxnSpPr>
            <a:cxnSpLocks/>
            <a:endCxn id="181" idx="1"/>
          </p:cNvCxnSpPr>
          <p:nvPr/>
        </p:nvCxnSpPr>
        <p:spPr>
          <a:xfrm flipV="1">
            <a:off x="5388429" y="2285141"/>
            <a:ext cx="2386270" cy="621344"/>
          </a:xfrm>
          <a:prstGeom prst="bentConnector3">
            <a:avLst>
              <a:gd name="adj1" fmla="val 37683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F600534C-8805-51A2-4221-D632F74E5C0D}"/>
              </a:ext>
            </a:extLst>
          </p:cNvPr>
          <p:cNvCxnSpPr>
            <a:cxnSpLocks/>
            <a:stCxn id="44" idx="0"/>
            <a:endCxn id="159" idx="2"/>
          </p:cNvCxnSpPr>
          <p:nvPr/>
        </p:nvCxnSpPr>
        <p:spPr>
          <a:xfrm flipH="1" flipV="1">
            <a:off x="4896578" y="4022374"/>
            <a:ext cx="1984" cy="1639433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F4E464D2-EF82-45F4-68D9-C6096068C126}"/>
              </a:ext>
            </a:extLst>
          </p:cNvPr>
          <p:cNvCxnSpPr>
            <a:cxnSpLocks/>
            <a:stCxn id="66" idx="3"/>
            <a:endCxn id="41" idx="2"/>
          </p:cNvCxnSpPr>
          <p:nvPr/>
        </p:nvCxnSpPr>
        <p:spPr>
          <a:xfrm>
            <a:off x="2074607" y="3074523"/>
            <a:ext cx="5162366" cy="3307284"/>
          </a:xfrm>
          <a:prstGeom prst="bentConnector4">
            <a:avLst>
              <a:gd name="adj1" fmla="val 14678"/>
              <a:gd name="adj2" fmla="val 112650"/>
            </a:avLst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" name="Graphic 295" descr="Key with solid fill">
            <a:extLst>
              <a:ext uri="{FF2B5EF4-FFF2-40B4-BE49-F238E27FC236}">
                <a16:creationId xmlns:a16="http://schemas.microsoft.com/office/drawing/2014/main" id="{AA90F502-1145-4F56-5865-4AAB6CB15A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1197" y="6486837"/>
            <a:ext cx="329513" cy="329513"/>
          </a:xfrm>
          <a:prstGeom prst="rect">
            <a:avLst/>
          </a:prstGeom>
        </p:spPr>
      </p:pic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8343DBAB-A758-D3D8-643E-4CE7153DDFD9}"/>
              </a:ext>
            </a:extLst>
          </p:cNvPr>
          <p:cNvCxnSpPr>
            <a:cxnSpLocks/>
            <a:stCxn id="41" idx="2"/>
            <a:endCxn id="340" idx="3"/>
          </p:cNvCxnSpPr>
          <p:nvPr/>
        </p:nvCxnSpPr>
        <p:spPr>
          <a:xfrm rot="5400000" flipH="1" flipV="1">
            <a:off x="6816417" y="3020771"/>
            <a:ext cx="3781592" cy="2940480"/>
          </a:xfrm>
          <a:prstGeom prst="bentConnector4">
            <a:avLst>
              <a:gd name="adj1" fmla="val -11012"/>
              <a:gd name="adj2" fmla="val 104139"/>
            </a:avLst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A55B6E85-076E-528C-997E-BCD826FBD99B}"/>
              </a:ext>
            </a:extLst>
          </p:cNvPr>
          <p:cNvCxnSpPr>
            <a:cxnSpLocks/>
            <a:stCxn id="317" idx="2"/>
            <a:endCxn id="46" idx="2"/>
          </p:cNvCxnSpPr>
          <p:nvPr/>
        </p:nvCxnSpPr>
        <p:spPr>
          <a:xfrm flipH="1" flipV="1">
            <a:off x="5945406" y="6381807"/>
            <a:ext cx="6920" cy="43454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Graphic 316" descr="Key with solid fill">
            <a:extLst>
              <a:ext uri="{FF2B5EF4-FFF2-40B4-BE49-F238E27FC236}">
                <a16:creationId xmlns:a16="http://schemas.microsoft.com/office/drawing/2014/main" id="{7BC3BD08-0A40-1F6C-58A9-08E0BE2ED0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7569" y="6486837"/>
            <a:ext cx="329513" cy="329513"/>
          </a:xfrm>
          <a:prstGeom prst="rect">
            <a:avLst/>
          </a:prstGeom>
        </p:spPr>
      </p:pic>
      <p:pic>
        <p:nvPicPr>
          <p:cNvPr id="325" name="Graphic 324" descr="Key with solid fill">
            <a:extLst>
              <a:ext uri="{FF2B5EF4-FFF2-40B4-BE49-F238E27FC236}">
                <a16:creationId xmlns:a16="http://schemas.microsoft.com/office/drawing/2014/main" id="{9822A401-C256-8A54-4156-DACA801498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1716" y="1733274"/>
            <a:ext cx="329513" cy="329513"/>
          </a:xfrm>
          <a:prstGeom prst="rect">
            <a:avLst/>
          </a:prstGeom>
        </p:spPr>
      </p:pic>
      <p:pic>
        <p:nvPicPr>
          <p:cNvPr id="326" name="Graphic 325" descr="Key with solid fill">
            <a:extLst>
              <a:ext uri="{FF2B5EF4-FFF2-40B4-BE49-F238E27FC236}">
                <a16:creationId xmlns:a16="http://schemas.microsoft.com/office/drawing/2014/main" id="{BD933A12-7AA0-E5FA-8406-EC0B2596DB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5776" y="2742677"/>
            <a:ext cx="329513" cy="329513"/>
          </a:xfrm>
          <a:prstGeom prst="rect">
            <a:avLst/>
          </a:prstGeom>
        </p:spPr>
      </p:pic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9CA19992-475A-763E-6A5C-C5D0FB7830C1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4898562" y="6381807"/>
            <a:ext cx="0" cy="432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39E0901A-83CA-25AB-0F3D-DCB847B8B7FA}"/>
              </a:ext>
            </a:extLst>
          </p:cNvPr>
          <p:cNvCxnSpPr>
            <a:cxnSpLocks/>
          </p:cNvCxnSpPr>
          <p:nvPr/>
        </p:nvCxnSpPr>
        <p:spPr>
          <a:xfrm flipH="1" flipV="1">
            <a:off x="4092709" y="6381807"/>
            <a:ext cx="0" cy="432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7236C523-D1DB-4E36-82AC-8C0C50060B4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3344628" y="6381807"/>
            <a:ext cx="0" cy="432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84A5880C-5550-1372-D999-69BC8F6E6F62}"/>
              </a:ext>
            </a:extLst>
          </p:cNvPr>
          <p:cNvCxnSpPr>
            <a:cxnSpLocks/>
          </p:cNvCxnSpPr>
          <p:nvPr/>
        </p:nvCxnSpPr>
        <p:spPr>
          <a:xfrm>
            <a:off x="8316967" y="2597844"/>
            <a:ext cx="0" cy="216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1609D911-6D1C-7CCE-9198-12F9053A1DD2}"/>
              </a:ext>
            </a:extLst>
          </p:cNvPr>
          <p:cNvCxnSpPr>
            <a:cxnSpLocks/>
          </p:cNvCxnSpPr>
          <p:nvPr/>
        </p:nvCxnSpPr>
        <p:spPr>
          <a:xfrm flipH="1">
            <a:off x="9585068" y="2597844"/>
            <a:ext cx="0" cy="216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0" name="Graphic 339" descr="Key with solid fill">
            <a:extLst>
              <a:ext uri="{FF2B5EF4-FFF2-40B4-BE49-F238E27FC236}">
                <a16:creationId xmlns:a16="http://schemas.microsoft.com/office/drawing/2014/main" id="{124DE3CF-7657-E904-D76E-6860723C4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7940" y="2435458"/>
            <a:ext cx="329513" cy="329513"/>
          </a:xfrm>
          <a:prstGeom prst="rect">
            <a:avLst/>
          </a:prstGeom>
        </p:spPr>
      </p:pic>
      <p:cxnSp>
        <p:nvCxnSpPr>
          <p:cNvPr id="345" name="Connector: Elbow 344">
            <a:extLst>
              <a:ext uri="{FF2B5EF4-FFF2-40B4-BE49-F238E27FC236}">
                <a16:creationId xmlns:a16="http://schemas.microsoft.com/office/drawing/2014/main" id="{1BE2788F-9625-378D-84DA-E0B3E406CEEE}"/>
              </a:ext>
            </a:extLst>
          </p:cNvPr>
          <p:cNvCxnSpPr>
            <a:cxnSpLocks/>
            <a:stCxn id="340" idx="1"/>
            <a:endCxn id="91" idx="0"/>
          </p:cNvCxnSpPr>
          <p:nvPr/>
        </p:nvCxnSpPr>
        <p:spPr>
          <a:xfrm rot="10800000" flipV="1">
            <a:off x="7010260" y="2600214"/>
            <a:ext cx="2837681" cy="221995"/>
          </a:xfrm>
          <a:prstGeom prst="bentConnector2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9" name="Graphic 348" descr="Key with solid fill">
            <a:extLst>
              <a:ext uri="{FF2B5EF4-FFF2-40B4-BE49-F238E27FC236}">
                <a16:creationId xmlns:a16="http://schemas.microsoft.com/office/drawing/2014/main" id="{5D7E0ACD-A76F-7FCA-0214-5FF822BF40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20769" y="6486837"/>
            <a:ext cx="329513" cy="329513"/>
          </a:xfrm>
          <a:prstGeom prst="rect">
            <a:avLst/>
          </a:prstGeom>
        </p:spPr>
      </p:pic>
      <p:pic>
        <p:nvPicPr>
          <p:cNvPr id="350" name="Graphic 349" descr="Key with solid fill">
            <a:extLst>
              <a:ext uri="{FF2B5EF4-FFF2-40B4-BE49-F238E27FC236}">
                <a16:creationId xmlns:a16="http://schemas.microsoft.com/office/drawing/2014/main" id="{0A878F55-DC4D-4658-76F9-AC5E0AF23B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0840" y="6486837"/>
            <a:ext cx="329513" cy="329513"/>
          </a:xfrm>
          <a:prstGeom prst="rect">
            <a:avLst/>
          </a:prstGeom>
        </p:spPr>
      </p:pic>
      <p:pic>
        <p:nvPicPr>
          <p:cNvPr id="351" name="Graphic 350" descr="Key with solid fill">
            <a:extLst>
              <a:ext uri="{FF2B5EF4-FFF2-40B4-BE49-F238E27FC236}">
                <a16:creationId xmlns:a16="http://schemas.microsoft.com/office/drawing/2014/main" id="{176D3E93-FFF4-28AF-292D-18FCE6F45A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9875" y="6486837"/>
            <a:ext cx="329513" cy="329513"/>
          </a:xfrm>
          <a:prstGeom prst="rect">
            <a:avLst/>
          </a:prstGeom>
        </p:spPr>
      </p:pic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BE332265-9E52-405C-E473-1A080B481CB1}"/>
              </a:ext>
            </a:extLst>
          </p:cNvPr>
          <p:cNvCxnSpPr>
            <a:cxnSpLocks/>
          </p:cNvCxnSpPr>
          <p:nvPr/>
        </p:nvCxnSpPr>
        <p:spPr>
          <a:xfrm flipV="1">
            <a:off x="8760086" y="536368"/>
            <a:ext cx="52641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170CD0B2-22BB-4D3B-2D98-5342C021F753}"/>
              </a:ext>
            </a:extLst>
          </p:cNvPr>
          <p:cNvCxnSpPr>
            <a:cxnSpLocks/>
            <a:stCxn id="175" idx="3"/>
          </p:cNvCxnSpPr>
          <p:nvPr/>
        </p:nvCxnSpPr>
        <p:spPr>
          <a:xfrm>
            <a:off x="8760086" y="1741713"/>
            <a:ext cx="514543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Connector: Elbow 356">
            <a:extLst>
              <a:ext uri="{FF2B5EF4-FFF2-40B4-BE49-F238E27FC236}">
                <a16:creationId xmlns:a16="http://schemas.microsoft.com/office/drawing/2014/main" id="{6789EDDC-87A1-9382-F624-41375F1B4EA7}"/>
              </a:ext>
            </a:extLst>
          </p:cNvPr>
          <p:cNvCxnSpPr>
            <a:cxnSpLocks/>
            <a:stCxn id="79" idx="3"/>
            <a:endCxn id="174" idx="1"/>
          </p:cNvCxnSpPr>
          <p:nvPr/>
        </p:nvCxnSpPr>
        <p:spPr>
          <a:xfrm flipV="1">
            <a:off x="5001996" y="1233292"/>
            <a:ext cx="1431461" cy="431864"/>
          </a:xfrm>
          <a:prstGeom prst="bentConnector3">
            <a:avLst>
              <a:gd name="adj1" fmla="val 5608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Graphic 364" descr="Key with solid fill">
            <a:extLst>
              <a:ext uri="{FF2B5EF4-FFF2-40B4-BE49-F238E27FC236}">
                <a16:creationId xmlns:a16="http://schemas.microsoft.com/office/drawing/2014/main" id="{F5EC7A86-1EF0-DBAF-6854-7873849FF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4605" y="1067817"/>
            <a:ext cx="329513" cy="329513"/>
          </a:xfrm>
          <a:prstGeom prst="rect">
            <a:avLst/>
          </a:prstGeom>
        </p:spPr>
      </p:pic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09B4DBA6-DE88-E9DF-0FEF-91A6AF271A77}"/>
              </a:ext>
            </a:extLst>
          </p:cNvPr>
          <p:cNvCxnSpPr>
            <a:cxnSpLocks/>
          </p:cNvCxnSpPr>
          <p:nvPr/>
        </p:nvCxnSpPr>
        <p:spPr>
          <a:xfrm>
            <a:off x="5902036" y="963880"/>
            <a:ext cx="3348842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C01A9E-3588-C293-CCAA-1DC460D960FA}"/>
              </a:ext>
            </a:extLst>
          </p:cNvPr>
          <p:cNvSpPr/>
          <p:nvPr/>
        </p:nvSpPr>
        <p:spPr>
          <a:xfrm>
            <a:off x="3570515" y="3505198"/>
            <a:ext cx="1080000" cy="337459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Field Gateway Proxy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44B601-6684-7400-4C2B-8F1839BD50BC}"/>
              </a:ext>
            </a:extLst>
          </p:cNvPr>
          <p:cNvCxnSpPr>
            <a:cxnSpLocks/>
          </p:cNvCxnSpPr>
          <p:nvPr/>
        </p:nvCxnSpPr>
        <p:spPr>
          <a:xfrm>
            <a:off x="4800293" y="1203329"/>
            <a:ext cx="0" cy="10800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F72F55-352A-AEF9-F607-618C19F39794}"/>
              </a:ext>
            </a:extLst>
          </p:cNvPr>
          <p:cNvCxnSpPr>
            <a:cxnSpLocks/>
          </p:cNvCxnSpPr>
          <p:nvPr/>
        </p:nvCxnSpPr>
        <p:spPr>
          <a:xfrm>
            <a:off x="4800293" y="1388387"/>
            <a:ext cx="0" cy="1440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C265A4-5E4E-4A6A-91CA-61733D546A62}"/>
              </a:ext>
            </a:extLst>
          </p:cNvPr>
          <p:cNvCxnSpPr>
            <a:cxnSpLocks/>
            <a:stCxn id="82" idx="2"/>
            <a:endCxn id="80" idx="0"/>
          </p:cNvCxnSpPr>
          <p:nvPr/>
        </p:nvCxnSpPr>
        <p:spPr>
          <a:xfrm flipH="1">
            <a:off x="4299306" y="2182877"/>
            <a:ext cx="690" cy="2519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C344C56-1555-11D5-06B8-59D29BF7B140}"/>
              </a:ext>
            </a:extLst>
          </p:cNvPr>
          <p:cNvSpPr/>
          <p:nvPr/>
        </p:nvSpPr>
        <p:spPr>
          <a:xfrm>
            <a:off x="3556939" y="4086250"/>
            <a:ext cx="1116000" cy="252000"/>
          </a:xfrm>
          <a:prstGeom prst="roundRect">
            <a:avLst>
              <a:gd name="adj" fmla="val 6029"/>
            </a:avLst>
          </a:prstGeom>
          <a:solidFill>
            <a:srgbClr val="AE9EC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TSN platform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84B3252-E23A-B398-333F-0C28007D81EE}"/>
              </a:ext>
            </a:extLst>
          </p:cNvPr>
          <p:cNvCxnSpPr>
            <a:cxnSpLocks/>
          </p:cNvCxnSpPr>
          <p:nvPr/>
        </p:nvCxnSpPr>
        <p:spPr>
          <a:xfrm flipV="1">
            <a:off x="4115527" y="3361515"/>
            <a:ext cx="0" cy="14400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000EB94-3237-27ED-F0A0-ED73161B1AAC}"/>
              </a:ext>
            </a:extLst>
          </p:cNvPr>
          <p:cNvCxnSpPr>
            <a:cxnSpLocks/>
            <a:stCxn id="68" idx="0"/>
            <a:endCxn id="2" idx="2"/>
          </p:cNvCxnSpPr>
          <p:nvPr/>
        </p:nvCxnSpPr>
        <p:spPr>
          <a:xfrm flipH="1" flipV="1">
            <a:off x="4110515" y="3842657"/>
            <a:ext cx="4424" cy="243593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B64C7-E894-1587-4CEB-1286158D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750-BF17-4CB4-8C29-C802EFC4F848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E5C68-F95D-49E2-B32B-3091F075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7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AB91D78-1CA3-44EE-8891-A2BC470C78D7}"/>
              </a:ext>
            </a:extLst>
          </p:cNvPr>
          <p:cNvSpPr/>
          <p:nvPr/>
        </p:nvSpPr>
        <p:spPr>
          <a:xfrm>
            <a:off x="1611086" y="4789715"/>
            <a:ext cx="10472057" cy="1426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D58371-40DA-451B-BB1A-5E697B54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28" y="4789715"/>
            <a:ext cx="1322850" cy="1436914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3C7842-7773-49C7-A970-1E61E356579F}"/>
              </a:ext>
            </a:extLst>
          </p:cNvPr>
          <p:cNvGraphicFramePr/>
          <p:nvPr/>
        </p:nvGraphicFramePr>
        <p:xfrm>
          <a:off x="2405742" y="544285"/>
          <a:ext cx="8153401" cy="5900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rrow: Circular 5">
            <a:extLst>
              <a:ext uri="{FF2B5EF4-FFF2-40B4-BE49-F238E27FC236}">
                <a16:creationId xmlns:a16="http://schemas.microsoft.com/office/drawing/2014/main" id="{5ED4B080-2D68-4F1C-8690-93CC0C74145A}"/>
              </a:ext>
            </a:extLst>
          </p:cNvPr>
          <p:cNvSpPr/>
          <p:nvPr/>
        </p:nvSpPr>
        <p:spPr>
          <a:xfrm rot="5400000">
            <a:off x="10052066" y="3291245"/>
            <a:ext cx="1346537" cy="1452865"/>
          </a:xfrm>
          <a:prstGeom prst="circularArrow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AAFC5E-001F-448E-93E6-F2AC4D526BD6}"/>
              </a:ext>
            </a:extLst>
          </p:cNvPr>
          <p:cNvSpPr/>
          <p:nvPr/>
        </p:nvSpPr>
        <p:spPr>
          <a:xfrm>
            <a:off x="1611086" y="653143"/>
            <a:ext cx="10472057" cy="1426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F3041-9893-4B84-9727-ED67082D875A}"/>
              </a:ext>
            </a:extLst>
          </p:cNvPr>
          <p:cNvSpPr txBox="1"/>
          <p:nvPr/>
        </p:nvSpPr>
        <p:spPr>
          <a:xfrm>
            <a:off x="10938117" y="3157364"/>
            <a:ext cx="7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BC5A-684F-4245-B6C4-B014A32A75E8}"/>
              </a:ext>
            </a:extLst>
          </p:cNvPr>
          <p:cNvSpPr txBox="1"/>
          <p:nvPr/>
        </p:nvSpPr>
        <p:spPr>
          <a:xfrm>
            <a:off x="11334267" y="4158850"/>
            <a:ext cx="675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cycle</a:t>
            </a:r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469FE10D-D9BC-4415-A8FE-AF2E0CDA3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138" y="2814972"/>
            <a:ext cx="1249831" cy="12498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A0305BC-A0CC-46CB-9151-CD1D8C05F0C1}"/>
              </a:ext>
            </a:extLst>
          </p:cNvPr>
          <p:cNvGrpSpPr/>
          <p:nvPr/>
        </p:nvGrpSpPr>
        <p:grpSpPr>
          <a:xfrm>
            <a:off x="528050" y="500744"/>
            <a:ext cx="1350006" cy="1589316"/>
            <a:chOff x="511629" y="500744"/>
            <a:chExt cx="1350006" cy="158931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0FBA53-D075-4C9C-BF61-4682DD8D88A2}"/>
                </a:ext>
              </a:extLst>
            </p:cNvPr>
            <p:cNvSpPr/>
            <p:nvPr/>
          </p:nvSpPr>
          <p:spPr>
            <a:xfrm>
              <a:off x="511629" y="653144"/>
              <a:ext cx="1317171" cy="1426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Graphic 11" descr="Robot Hand with solid fill">
              <a:extLst>
                <a:ext uri="{FF2B5EF4-FFF2-40B4-BE49-F238E27FC236}">
                  <a16:creationId xmlns:a16="http://schemas.microsoft.com/office/drawing/2014/main" id="{237A1756-3ECE-4F7B-BC2A-FE059E94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0989" y="500744"/>
              <a:ext cx="1320646" cy="158931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33BA36-1130-4A7D-AE52-491F2BBDCD77}"/>
              </a:ext>
            </a:extLst>
          </p:cNvPr>
          <p:cNvSpPr txBox="1"/>
          <p:nvPr/>
        </p:nvSpPr>
        <p:spPr>
          <a:xfrm>
            <a:off x="444288" y="6140051"/>
            <a:ext cx="152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819FB-8EB2-43F9-88E9-156B46332414}"/>
              </a:ext>
            </a:extLst>
          </p:cNvPr>
          <p:cNvSpPr txBox="1"/>
          <p:nvPr/>
        </p:nvSpPr>
        <p:spPr>
          <a:xfrm>
            <a:off x="555248" y="343538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DT platform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8394B-914B-423C-9419-B72C09FE8F43}"/>
              </a:ext>
            </a:extLst>
          </p:cNvPr>
          <p:cNvSpPr txBox="1"/>
          <p:nvPr/>
        </p:nvSpPr>
        <p:spPr>
          <a:xfrm>
            <a:off x="1565517" y="3255221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015FD3-B56F-4533-B313-2AA7D31166D7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1203053" y="4064803"/>
            <a:ext cx="1" cy="724912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84DAD3-46AF-44F6-8583-6002AE5F1AA0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1203054" y="2090060"/>
            <a:ext cx="14679" cy="724912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E62A71C-41C4-42B8-A096-5E4B62EDBA2B}"/>
              </a:ext>
            </a:extLst>
          </p:cNvPr>
          <p:cNvSpPr/>
          <p:nvPr/>
        </p:nvSpPr>
        <p:spPr>
          <a:xfrm rot="21128376">
            <a:off x="2175575" y="1224258"/>
            <a:ext cx="9766151" cy="4597819"/>
          </a:xfrm>
          <a:prstGeom prst="rect">
            <a:avLst/>
          </a:prstGeom>
          <a:noFill/>
          <a:scene3d>
            <a:camera prst="isometricOffAxis2Top">
              <a:rot lat="17256058" lon="972035" rev="20202423"/>
            </a:camera>
            <a:lightRig rig="threePt" dir="t"/>
          </a:scene3d>
          <a:sp3d>
            <a:bevelT w="0" h="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FC9C65-C5A2-4CB9-81AD-08E758B87F55}"/>
              </a:ext>
            </a:extLst>
          </p:cNvPr>
          <p:cNvSpPr/>
          <p:nvPr/>
        </p:nvSpPr>
        <p:spPr>
          <a:xfrm>
            <a:off x="3023839" y="838202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models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E7129E-2721-4611-B611-2E180448ECB1}"/>
              </a:ext>
            </a:extLst>
          </p:cNvPr>
          <p:cNvSpPr/>
          <p:nvPr/>
        </p:nvSpPr>
        <p:spPr>
          <a:xfrm>
            <a:off x="5594189" y="838202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 prototype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24A844-13F3-4DD9-A48E-F19049EF95B4}"/>
              </a:ext>
            </a:extLst>
          </p:cNvPr>
          <p:cNvSpPr/>
          <p:nvPr/>
        </p:nvSpPr>
        <p:spPr>
          <a:xfrm>
            <a:off x="8233308" y="838202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 instance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6D764B-C4DD-4481-BB1F-17294EF36D46}"/>
              </a:ext>
            </a:extLst>
          </p:cNvPr>
          <p:cNvSpPr/>
          <p:nvPr/>
        </p:nvSpPr>
        <p:spPr>
          <a:xfrm>
            <a:off x="3023839" y="5161153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prototype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3520D2-AE4A-4C05-B117-95E22CE64B9D}"/>
              </a:ext>
            </a:extLst>
          </p:cNvPr>
          <p:cNvSpPr/>
          <p:nvPr/>
        </p:nvSpPr>
        <p:spPr>
          <a:xfrm>
            <a:off x="5594189" y="5161153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Assembled machine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BD7BFC6-3EF1-4E1B-B570-C42B5816A8A7}"/>
              </a:ext>
            </a:extLst>
          </p:cNvPr>
          <p:cNvSpPr/>
          <p:nvPr/>
        </p:nvSpPr>
        <p:spPr>
          <a:xfrm>
            <a:off x="8233308" y="5161153"/>
            <a:ext cx="1795346" cy="914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</a:t>
            </a:r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EEA864D3-3D14-4FBA-8DC8-F38EE3F1292C}"/>
              </a:ext>
            </a:extLst>
          </p:cNvPr>
          <p:cNvSpPr/>
          <p:nvPr/>
        </p:nvSpPr>
        <p:spPr>
          <a:xfrm>
            <a:off x="4516244" y="1773045"/>
            <a:ext cx="47950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5F1F9AA5-CD0E-4E88-AD44-213BA345BE80}"/>
              </a:ext>
            </a:extLst>
          </p:cNvPr>
          <p:cNvSpPr/>
          <p:nvPr/>
        </p:nvSpPr>
        <p:spPr>
          <a:xfrm>
            <a:off x="7133057" y="1769331"/>
            <a:ext cx="47950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Curved Left 53">
            <a:extLst>
              <a:ext uri="{FF2B5EF4-FFF2-40B4-BE49-F238E27FC236}">
                <a16:creationId xmlns:a16="http://schemas.microsoft.com/office/drawing/2014/main" id="{D0387F79-9C79-432E-95D9-639559BC6043}"/>
              </a:ext>
            </a:extLst>
          </p:cNvPr>
          <p:cNvSpPr/>
          <p:nvPr/>
        </p:nvSpPr>
        <p:spPr>
          <a:xfrm flipH="1" flipV="1">
            <a:off x="5367448" y="1721676"/>
            <a:ext cx="52782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Arrow: Curved Left 54">
            <a:extLst>
              <a:ext uri="{FF2B5EF4-FFF2-40B4-BE49-F238E27FC236}">
                <a16:creationId xmlns:a16="http://schemas.microsoft.com/office/drawing/2014/main" id="{24C9AB6F-D4B1-4236-8BF8-B1A6A0D31D4B}"/>
              </a:ext>
            </a:extLst>
          </p:cNvPr>
          <p:cNvSpPr/>
          <p:nvPr/>
        </p:nvSpPr>
        <p:spPr>
          <a:xfrm>
            <a:off x="9772176" y="1776767"/>
            <a:ext cx="47950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6D709B23-DCC4-4120-92EF-86F815D376CD}"/>
              </a:ext>
            </a:extLst>
          </p:cNvPr>
          <p:cNvSpPr/>
          <p:nvPr/>
        </p:nvSpPr>
        <p:spPr>
          <a:xfrm flipH="1" flipV="1">
            <a:off x="8006567" y="1729112"/>
            <a:ext cx="52782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Arrow: Curved Left 57">
            <a:extLst>
              <a:ext uri="{FF2B5EF4-FFF2-40B4-BE49-F238E27FC236}">
                <a16:creationId xmlns:a16="http://schemas.microsoft.com/office/drawing/2014/main" id="{C01C13D2-7CAB-4CA7-B339-1FCCD884AE0B}"/>
              </a:ext>
            </a:extLst>
          </p:cNvPr>
          <p:cNvSpPr/>
          <p:nvPr/>
        </p:nvSpPr>
        <p:spPr>
          <a:xfrm flipH="1" flipV="1">
            <a:off x="2798956" y="1717961"/>
            <a:ext cx="527823" cy="3420000"/>
          </a:xfrm>
          <a:prstGeom prst="curvedLeftArrow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BBDE45-6364-4F77-85A7-1477A8080F51}"/>
              </a:ext>
            </a:extLst>
          </p:cNvPr>
          <p:cNvSpPr txBox="1"/>
          <p:nvPr/>
        </p:nvSpPr>
        <p:spPr>
          <a:xfrm rot="16200000">
            <a:off x="-1189304" y="3554410"/>
            <a:ext cx="2778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 Instance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58C682-CF68-4E5D-ACF0-D6DD8DB20B9C}"/>
              </a:ext>
            </a:extLst>
          </p:cNvPr>
          <p:cNvSpPr/>
          <p:nvPr/>
        </p:nvSpPr>
        <p:spPr>
          <a:xfrm>
            <a:off x="387458" y="356461"/>
            <a:ext cx="1751308" cy="6106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FD8371-BAB0-44EE-AE57-27ABDF631E90}"/>
              </a:ext>
            </a:extLst>
          </p:cNvPr>
          <p:cNvSpPr txBox="1"/>
          <p:nvPr/>
        </p:nvSpPr>
        <p:spPr>
          <a:xfrm>
            <a:off x="7677238" y="2031153"/>
            <a:ext cx="245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Optimisation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50ABA6-3E26-4714-B15B-D5604712065F}"/>
              </a:ext>
            </a:extLst>
          </p:cNvPr>
          <p:cNvSpPr txBox="1"/>
          <p:nvPr/>
        </p:nvSpPr>
        <p:spPr>
          <a:xfrm>
            <a:off x="2978670" y="4477301"/>
            <a:ext cx="14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4C4EB0-DFE3-4324-8C48-A14F46EA25F9}"/>
              </a:ext>
            </a:extLst>
          </p:cNvPr>
          <p:cNvSpPr txBox="1"/>
          <p:nvPr/>
        </p:nvSpPr>
        <p:spPr>
          <a:xfrm>
            <a:off x="3363545" y="2056983"/>
            <a:ext cx="14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F26F6-C638-475A-B107-82A0D1BAAF5F}"/>
              </a:ext>
            </a:extLst>
          </p:cNvPr>
          <p:cNvSpPr txBox="1"/>
          <p:nvPr/>
        </p:nvSpPr>
        <p:spPr>
          <a:xfrm>
            <a:off x="5502311" y="4474718"/>
            <a:ext cx="14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D7AB58-298A-4054-BEF1-92045D212A7B}"/>
              </a:ext>
            </a:extLst>
          </p:cNvPr>
          <p:cNvSpPr txBox="1"/>
          <p:nvPr/>
        </p:nvSpPr>
        <p:spPr>
          <a:xfrm>
            <a:off x="6507118" y="2007905"/>
            <a:ext cx="14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EA44C6-CD45-4AE9-B4EB-0B5CBB03E932}"/>
              </a:ext>
            </a:extLst>
          </p:cNvPr>
          <p:cNvSpPr txBox="1"/>
          <p:nvPr/>
        </p:nvSpPr>
        <p:spPr>
          <a:xfrm>
            <a:off x="8211932" y="4472135"/>
            <a:ext cx="14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F9B2A-1E07-47A6-8B01-F2DA7E5B8C43}"/>
              </a:ext>
            </a:extLst>
          </p:cNvPr>
          <p:cNvSpPr txBox="1"/>
          <p:nvPr/>
        </p:nvSpPr>
        <p:spPr>
          <a:xfrm>
            <a:off x="10169883" y="2230047"/>
            <a:ext cx="160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maintenance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E9F0A-886B-C45C-F403-1E5F4AA3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7197-6D85-4B5F-BCAA-C893B4197AD7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0F245-AA09-45E7-120A-C00F3797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5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FBBFE-9167-E9F0-9DE8-2D04109339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A8B29E9B-2C0A-4DB6-8BE2-0F17A27C26A6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70D2E-9BD1-7B66-EE6E-BB1622CED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 refinements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00740-12D1-808E-215B-D2C371B1A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17</a:t>
            </a:fld>
            <a:r>
              <a:rPr lang="en-US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4CAE41-96B3-80BE-48D3-F52A8A634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Healthcare robotics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6619F-A849-7A14-3958-EBEB77B14F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C86A0738-AEA8-40A4-9530-991B89F5DD4F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F7016-8BB6-BAEF-F4E9-380C660F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4 – Philips Medical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FC27C-DEB7-E10C-0121-3BBA36091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18</a:t>
            </a:fld>
            <a:r>
              <a:rPr lang="en-US"/>
              <a:t>&gt;</a:t>
            </a:r>
            <a:endParaRPr lang="en-US" dirty="0"/>
          </a:p>
        </p:txBody>
      </p:sp>
      <p:pic>
        <p:nvPicPr>
          <p:cNvPr id="6" name="Picture 5" descr="Philips Azurion with FlexArm for image-guided procedures - News | Philips">
            <a:extLst>
              <a:ext uri="{FF2B5EF4-FFF2-40B4-BE49-F238E27FC236}">
                <a16:creationId xmlns:a16="http://schemas.microsoft.com/office/drawing/2014/main" id="{5AD91640-0453-9FCB-986E-4BD15EE7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66" y="1817225"/>
            <a:ext cx="7400937" cy="41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10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799DAC-EFB4-A5AC-EF4F-B04A609C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8"/>
            <a:ext cx="10733314" cy="67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6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B30DD9-B243-7E8E-4A85-FBEA5963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 in modern industrial environments that require precise and complex motion control</a:t>
            </a:r>
          </a:p>
          <a:p>
            <a:r>
              <a:rPr lang="en-US" dirty="0"/>
              <a:t>Integrates smart sensors, intelligent algorithms, novel computing platforms and smart actuators*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Smart, Intelligent – using AI</a:t>
            </a:r>
          </a:p>
          <a:p>
            <a:r>
              <a:rPr lang="en-US" dirty="0"/>
              <a:t>Prominent in many industrial domains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56A3B-2022-05BC-3242-9B38F317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motion control systems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3701F9-0C77-DDE2-2964-40A75A23608F}"/>
              </a:ext>
            </a:extLst>
          </p:cNvPr>
          <p:cNvGrpSpPr/>
          <p:nvPr/>
        </p:nvGrpSpPr>
        <p:grpSpPr>
          <a:xfrm>
            <a:off x="742456" y="2240149"/>
            <a:ext cx="4950773" cy="1929080"/>
            <a:chOff x="2580815" y="3922131"/>
            <a:chExt cx="4850568" cy="178987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7E4249-36BD-CCAB-4C2D-D07BE5F497C4}"/>
                </a:ext>
              </a:extLst>
            </p:cNvPr>
            <p:cNvGrpSpPr/>
            <p:nvPr/>
          </p:nvGrpSpPr>
          <p:grpSpPr>
            <a:xfrm>
              <a:off x="3803194" y="4931609"/>
              <a:ext cx="1307838" cy="780394"/>
              <a:chOff x="8326582" y="2680447"/>
              <a:chExt cx="2535382" cy="164217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94B5AC8C-24E9-9A48-66CD-42CD1DDA9700}"/>
                  </a:ext>
                </a:extLst>
              </p:cNvPr>
              <p:cNvSpPr/>
              <p:nvPr/>
            </p:nvSpPr>
            <p:spPr>
              <a:xfrm>
                <a:off x="8326582" y="3034145"/>
                <a:ext cx="2535382" cy="1288473"/>
              </a:xfrm>
              <a:prstGeom prst="roundRect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prstClr val="white"/>
                    </a:solidFill>
                    <a:latin typeface="Calibri" panose="020F0502020204030204"/>
                  </a:rPr>
                  <a:t>Computing Platform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89A7A08-246A-8BDB-DBC4-EC2FA335CF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9741" y="2680447"/>
                <a:ext cx="0" cy="34962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ED7D31"/>
                </a:solidFill>
                <a:prstDash val="solid"/>
                <a:round/>
                <a:tailEnd type="oval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A06BA51-B952-0452-C83A-2272B2BE7FF7}"/>
                  </a:ext>
                </a:extLst>
              </p:cNvPr>
              <p:cNvSpPr/>
              <p:nvPr/>
            </p:nvSpPr>
            <p:spPr>
              <a:xfrm>
                <a:off x="8534400" y="2854036"/>
                <a:ext cx="110836" cy="26785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067B6EB-6626-7FE5-C646-AB75D8D13062}"/>
                  </a:ext>
                </a:extLst>
              </p:cNvPr>
              <p:cNvSpPr/>
              <p:nvPr/>
            </p:nvSpPr>
            <p:spPr>
              <a:xfrm>
                <a:off x="8677563" y="2854036"/>
                <a:ext cx="110836" cy="26785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E372174-8E29-60EA-7581-FADD38FFB7AF}"/>
                </a:ext>
              </a:extLst>
            </p:cNvPr>
            <p:cNvGrpSpPr/>
            <p:nvPr/>
          </p:nvGrpSpPr>
          <p:grpSpPr>
            <a:xfrm>
              <a:off x="3921375" y="3926725"/>
              <a:ext cx="1865473" cy="1005498"/>
              <a:chOff x="7670148" y="2854036"/>
              <a:chExt cx="3616417" cy="2115851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F7D8CBE6-6FD0-E182-DA50-548F0789DF7E}"/>
                  </a:ext>
                </a:extLst>
              </p:cNvPr>
              <p:cNvSpPr/>
              <p:nvPr/>
            </p:nvSpPr>
            <p:spPr>
              <a:xfrm>
                <a:off x="8326582" y="3034145"/>
                <a:ext cx="2535382" cy="1288473"/>
              </a:xfrm>
              <a:prstGeom prst="roundRect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rPr>
                  <a:t>Intelligent algorithms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EFE6F7E-BE8D-430B-A583-CD052EA8BF2B}"/>
                  </a:ext>
                </a:extLst>
              </p:cNvPr>
              <p:cNvCxnSpPr>
                <a:cxnSpLocks/>
                <a:stCxn id="43" idx="3"/>
              </p:cNvCxnSpPr>
              <p:nvPr/>
            </p:nvCxnSpPr>
            <p:spPr>
              <a:xfrm>
                <a:off x="10861964" y="3678382"/>
                <a:ext cx="42460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ED7D31"/>
                </a:solidFill>
                <a:prstDash val="solid"/>
                <a:round/>
                <a:tailEnd type="oval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88DCC40-36A3-F819-0896-951E9D7AEE3A}"/>
                  </a:ext>
                </a:extLst>
              </p:cNvPr>
              <p:cNvGrpSpPr/>
              <p:nvPr/>
            </p:nvGrpSpPr>
            <p:grpSpPr>
              <a:xfrm>
                <a:off x="7670148" y="3307186"/>
                <a:ext cx="656434" cy="371196"/>
                <a:chOff x="7670148" y="3307186"/>
                <a:chExt cx="656434" cy="371196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AE8C8515-7112-E6DE-0579-EA61F8E0D8F1}"/>
                    </a:ext>
                  </a:extLst>
                </p:cNvPr>
                <p:cNvCxnSpPr>
                  <a:cxnSpLocks/>
                  <a:stCxn id="43" idx="1"/>
                </p:cNvCxnSpPr>
                <p:nvPr/>
              </p:nvCxnSpPr>
              <p:spPr>
                <a:xfrm flipH="1">
                  <a:off x="7924800" y="3678382"/>
                  <a:ext cx="40178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ED7D31"/>
                  </a:solidFill>
                  <a:prstDash val="solid"/>
                  <a:round/>
                  <a:headEnd type="none"/>
                  <a:tailEnd type="none" w="lg" len="lg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25">
                  <a:extLst>
                    <a:ext uri="{FF2B5EF4-FFF2-40B4-BE49-F238E27FC236}">
                      <a16:creationId xmlns:a16="http://schemas.microsoft.com/office/drawing/2014/main" id="{9E60D170-0318-C6E4-337F-902CFAB5E458}"/>
                    </a:ext>
                  </a:extLst>
                </p:cNvPr>
                <p:cNvSpPr txBox="1"/>
                <p:nvPr/>
              </p:nvSpPr>
              <p:spPr>
                <a:xfrm>
                  <a:off x="7670148" y="3307186"/>
                  <a:ext cx="3602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)</a:t>
                  </a: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4300D50-774A-2AD4-85EB-D08F932D3F99}"/>
                  </a:ext>
                </a:extLst>
              </p:cNvPr>
              <p:cNvGrpSpPr/>
              <p:nvPr/>
            </p:nvGrpSpPr>
            <p:grpSpPr>
              <a:xfrm rot="16200000">
                <a:off x="9079956" y="4455567"/>
                <a:ext cx="647268" cy="381372"/>
                <a:chOff x="7667709" y="3271548"/>
                <a:chExt cx="647268" cy="381372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84093616-480C-2F97-B0DB-EE569A746D34}"/>
                    </a:ext>
                  </a:extLst>
                </p:cNvPr>
                <p:cNvCxnSpPr>
                  <a:cxnSpLocks/>
                  <a:stCxn id="43" idx="2"/>
                </p:cNvCxnSpPr>
                <p:nvPr/>
              </p:nvCxnSpPr>
              <p:spPr>
                <a:xfrm rot="5400000">
                  <a:off x="8134867" y="3472811"/>
                  <a:ext cx="1" cy="36021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ED7D31"/>
                  </a:solidFill>
                  <a:prstDash val="solid"/>
                  <a:round/>
                  <a:headEnd type="none"/>
                  <a:tailEnd type="none" w="lg" len="lg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23">
                  <a:extLst>
                    <a:ext uri="{FF2B5EF4-FFF2-40B4-BE49-F238E27FC236}">
                      <a16:creationId xmlns:a16="http://schemas.microsoft.com/office/drawing/2014/main" id="{614B5CBC-6BCD-39B3-1B83-5F3389721BD4}"/>
                    </a:ext>
                  </a:extLst>
                </p:cNvPr>
                <p:cNvSpPr txBox="1"/>
                <p:nvPr/>
              </p:nvSpPr>
              <p:spPr>
                <a:xfrm>
                  <a:off x="7667709" y="3271548"/>
                  <a:ext cx="3602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)</a:t>
                  </a: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2B233D3-0EAA-AEAB-E1E4-06278CE3DF5B}"/>
                  </a:ext>
                </a:extLst>
              </p:cNvPr>
              <p:cNvSpPr/>
              <p:nvPr/>
            </p:nvSpPr>
            <p:spPr>
              <a:xfrm>
                <a:off x="8534400" y="2854036"/>
                <a:ext cx="110836" cy="26785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E36B4D8-719F-CC1F-D002-F830ACD5EB5D}"/>
                  </a:ext>
                </a:extLst>
              </p:cNvPr>
              <p:cNvSpPr/>
              <p:nvPr/>
            </p:nvSpPr>
            <p:spPr>
              <a:xfrm>
                <a:off x="8677563" y="2854036"/>
                <a:ext cx="110836" cy="26785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4A68E89-4AA9-7ECC-C97A-58C1BDCE508E}"/>
                </a:ext>
              </a:extLst>
            </p:cNvPr>
            <p:cNvGrpSpPr/>
            <p:nvPr/>
          </p:nvGrpSpPr>
          <p:grpSpPr>
            <a:xfrm>
              <a:off x="2580815" y="3934768"/>
              <a:ext cx="1343021" cy="721312"/>
              <a:chOff x="8326586" y="2854036"/>
              <a:chExt cx="3030976" cy="1188483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5F926F2E-1AB4-541B-BA90-DF2E90EC5099}"/>
                  </a:ext>
                </a:extLst>
              </p:cNvPr>
              <p:cNvSpPr/>
              <p:nvPr/>
            </p:nvSpPr>
            <p:spPr>
              <a:xfrm>
                <a:off x="8326586" y="3034146"/>
                <a:ext cx="2535382" cy="1008373"/>
              </a:xfrm>
              <a:prstGeom prst="roundRect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rPr>
                  <a:t>Smart Sensor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8EAB7933-FD98-C623-7BE6-0EE6259441D3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V="1">
                <a:off x="10861962" y="3500116"/>
                <a:ext cx="4956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ED7D31"/>
                </a:solidFill>
                <a:prstDash val="solid"/>
                <a:round/>
                <a:tailEnd type="oval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1C817F6-28EE-8062-806C-758C8BFFC621}"/>
                  </a:ext>
                </a:extLst>
              </p:cNvPr>
              <p:cNvSpPr/>
              <p:nvPr/>
            </p:nvSpPr>
            <p:spPr>
              <a:xfrm>
                <a:off x="8534398" y="2854036"/>
                <a:ext cx="129994" cy="207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79F897-478B-895D-6247-C649925BA764}"/>
                  </a:ext>
                </a:extLst>
              </p:cNvPr>
              <p:cNvSpPr/>
              <p:nvPr/>
            </p:nvSpPr>
            <p:spPr>
              <a:xfrm>
                <a:off x="8723085" y="2854036"/>
                <a:ext cx="129994" cy="207606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6EC478-74C8-E56F-6E38-3B379CC5E3CB}"/>
                </a:ext>
              </a:extLst>
            </p:cNvPr>
            <p:cNvGrpSpPr/>
            <p:nvPr/>
          </p:nvGrpSpPr>
          <p:grpSpPr>
            <a:xfrm>
              <a:off x="5784934" y="3922131"/>
              <a:ext cx="1646449" cy="697901"/>
              <a:chOff x="7670148" y="2854036"/>
              <a:chExt cx="3191816" cy="146858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8478727-68ED-496B-0EBA-58653B4E6BB8}"/>
                  </a:ext>
                </a:extLst>
              </p:cNvPr>
              <p:cNvSpPr/>
              <p:nvPr/>
            </p:nvSpPr>
            <p:spPr>
              <a:xfrm>
                <a:off x="8326582" y="3034145"/>
                <a:ext cx="2535382" cy="1288473"/>
              </a:xfrm>
              <a:prstGeom prst="roundRect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rPr>
                  <a:t>Smart Actuator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BC007A1-77A6-8FC3-8C93-52EF47B4BECE}"/>
                  </a:ext>
                </a:extLst>
              </p:cNvPr>
              <p:cNvGrpSpPr/>
              <p:nvPr/>
            </p:nvGrpSpPr>
            <p:grpSpPr>
              <a:xfrm>
                <a:off x="7670148" y="3274574"/>
                <a:ext cx="656434" cy="403808"/>
                <a:chOff x="7670148" y="3274574"/>
                <a:chExt cx="656434" cy="403808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9C2E6633-CFF6-B02C-C6C1-8EEDB0D319B1}"/>
                    </a:ext>
                  </a:extLst>
                </p:cNvPr>
                <p:cNvCxnSpPr>
                  <a:cxnSpLocks/>
                  <a:stCxn id="59" idx="1"/>
                </p:cNvCxnSpPr>
                <p:nvPr/>
              </p:nvCxnSpPr>
              <p:spPr>
                <a:xfrm flipH="1">
                  <a:off x="7924800" y="3678382"/>
                  <a:ext cx="40178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ED7D31"/>
                  </a:solidFill>
                  <a:prstDash val="solid"/>
                  <a:round/>
                  <a:headEnd type="none"/>
                  <a:tailEnd type="none" w="lg" len="lg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11">
                  <a:extLst>
                    <a:ext uri="{FF2B5EF4-FFF2-40B4-BE49-F238E27FC236}">
                      <a16:creationId xmlns:a16="http://schemas.microsoft.com/office/drawing/2014/main" id="{886B0C85-5106-A6A6-D83E-54A095E65F2C}"/>
                    </a:ext>
                  </a:extLst>
                </p:cNvPr>
                <p:cNvSpPr txBox="1"/>
                <p:nvPr/>
              </p:nvSpPr>
              <p:spPr>
                <a:xfrm>
                  <a:off x="7670148" y="3274574"/>
                  <a:ext cx="3602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ysClr val="windowText" lastClr="000000"/>
                      </a:solidFill>
                      <a:latin typeface="Calibri" panose="020F0502020204030204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)</a:t>
                  </a: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E44E97-0315-87C7-4643-3938250CAA08}"/>
                  </a:ext>
                </a:extLst>
              </p:cNvPr>
              <p:cNvSpPr/>
              <p:nvPr/>
            </p:nvSpPr>
            <p:spPr>
              <a:xfrm>
                <a:off x="8534400" y="2854036"/>
                <a:ext cx="110836" cy="26785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Text" lastClr="000000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4612FB9-1828-49B0-6DAC-2DD84406C33B}"/>
                  </a:ext>
                </a:extLst>
              </p:cNvPr>
              <p:cNvSpPr/>
              <p:nvPr/>
            </p:nvSpPr>
            <p:spPr>
              <a:xfrm>
                <a:off x="8677563" y="2854036"/>
                <a:ext cx="110836" cy="26785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ysClr val="window" lastClr="FFFFFF"/>
                    </a:solidFill>
                    <a:latin typeface="Calibri" panose="020F0502020204030204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B12F216-F3F4-5E13-ECBB-9B233E12A94D}"/>
              </a:ext>
            </a:extLst>
          </p:cNvPr>
          <p:cNvSpPr txBox="1"/>
          <p:nvPr/>
        </p:nvSpPr>
        <p:spPr>
          <a:xfrm>
            <a:off x="103541" y="5854742"/>
            <a:ext cx="922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*Sajid Mohamed, “D2.3 Overall requirement on IMOCO4.E reference framework,” </a:t>
            </a:r>
            <a:r>
              <a:rPr lang="en-US" i="1" dirty="0" err="1"/>
              <a:t>Zenodo</a:t>
            </a:r>
            <a:r>
              <a:rPr lang="en-US" i="1" dirty="0"/>
              <a:t>, 2022.</a:t>
            </a:r>
          </a:p>
        </p:txBody>
      </p:sp>
      <p:pic>
        <p:nvPicPr>
          <p:cNvPr id="1028" name="Picture 4" descr="Philips Azurion with FlexArm for image-guided procedures - News | Philips">
            <a:extLst>
              <a:ext uri="{FF2B5EF4-FFF2-40B4-BE49-F238E27FC236}">
                <a16:creationId xmlns:a16="http://schemas.microsoft.com/office/drawing/2014/main" id="{3ECEACCB-4DB4-F896-F79B-C40238D57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570" y="2240418"/>
            <a:ext cx="3772262" cy="21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Content Placeholder 4" descr="A white and pink machine&#10;&#10;Description automatically generated">
            <a:extLst>
              <a:ext uri="{FF2B5EF4-FFF2-40B4-BE49-F238E27FC236}">
                <a16:creationId xmlns:a16="http://schemas.microsoft.com/office/drawing/2014/main" id="{32EBFF79-7B7C-5762-1A90-A91F3D80F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368" y="3592284"/>
            <a:ext cx="2590632" cy="2713191"/>
          </a:xfrm>
          <a:prstGeom prst="rect">
            <a:avLst/>
          </a:prstGeom>
        </p:spPr>
      </p:pic>
      <p:sp>
        <p:nvSpPr>
          <p:cNvPr id="1025" name="Date Placeholder 1024">
            <a:extLst>
              <a:ext uri="{FF2B5EF4-FFF2-40B4-BE49-F238E27FC236}">
                <a16:creationId xmlns:a16="http://schemas.microsoft.com/office/drawing/2014/main" id="{540E7E37-75E1-8690-945C-02E239B50E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E628F91B-F7C4-42E1-B392-EAC56F1F24A8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1027" name="Slide Number Placeholder 1026">
            <a:extLst>
              <a:ext uri="{FF2B5EF4-FFF2-40B4-BE49-F238E27FC236}">
                <a16:creationId xmlns:a16="http://schemas.microsoft.com/office/drawing/2014/main" id="{A1FC2666-1AF4-F213-33E0-0FD4D6779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2</a:t>
            </a:fld>
            <a:r>
              <a:rPr lang="en-US"/>
              <a:t>&gt;</a:t>
            </a:r>
            <a:endParaRPr lang="en-US" dirty="0"/>
          </a:p>
        </p:txBody>
      </p:sp>
      <p:pic>
        <p:nvPicPr>
          <p:cNvPr id="1030" name="Picture 6" descr="Obsah obrázku diagram&#10;&#10;Popis byl vytvořen automaticky">
            <a:extLst>
              <a:ext uri="{FF2B5EF4-FFF2-40B4-BE49-F238E27FC236}">
                <a16:creationId xmlns:a16="http://schemas.microsoft.com/office/drawing/2014/main" id="{CFAC9A40-CFBC-2191-A0D0-14BF84AD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2" y="1281566"/>
            <a:ext cx="1271362" cy="233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MABI Robotic AG | Veltheim | Switzerland - Fascination for over 30 years">
            <a:extLst>
              <a:ext uri="{FF2B5EF4-FFF2-40B4-BE49-F238E27FC236}">
                <a16:creationId xmlns:a16="http://schemas.microsoft.com/office/drawing/2014/main" id="{798173F7-52AF-19F0-824F-C0A3776D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39" y="4394878"/>
            <a:ext cx="2240189" cy="14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 robot Baxter, un nuevo compañero en la línea">
            <a:extLst>
              <a:ext uri="{FF2B5EF4-FFF2-40B4-BE49-F238E27FC236}">
                <a16:creationId xmlns:a16="http://schemas.microsoft.com/office/drawing/2014/main" id="{1B99E754-96C5-6FD4-C200-A9367EEC0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146" y="4362223"/>
            <a:ext cx="1230311" cy="159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CA5CA1D-8571-7B41-627E-263B08E262EF}"/>
              </a:ext>
            </a:extLst>
          </p:cNvPr>
          <p:cNvSpPr/>
          <p:nvPr/>
        </p:nvSpPr>
        <p:spPr>
          <a:xfrm>
            <a:off x="228599" y="381000"/>
            <a:ext cx="10504715" cy="1763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Challenge</a:t>
            </a:r>
          </a:p>
          <a:p>
            <a:pPr algn="ctr"/>
            <a:r>
              <a:rPr lang="en-US" sz="3200" b="1" u="sng" dirty="0"/>
              <a:t>Smart integration </a:t>
            </a:r>
            <a:r>
              <a:rPr lang="en-US" sz="3200" dirty="0"/>
              <a:t>of intelligent motion control systems with commercial and industrial systems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2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3" grpId="0"/>
      <p:bldP spid="10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712FC57-8407-2752-9C95-4DE0C2B6A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/>
          <a:stretch/>
        </p:blipFill>
        <p:spPr bwMode="auto">
          <a:xfrm>
            <a:off x="98456" y="92597"/>
            <a:ext cx="11426022" cy="617007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B55585-234C-032D-56AA-1C95EEB23B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5F19A24-9273-4BE5-86E6-74C1E3D3D12B}" type="datetime4">
              <a:rPr lang="en-US" smtClean="0"/>
              <a:t>September 11, 2023</a:t>
            </a:fld>
            <a:endParaRPr lang="pt-P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474F62-7338-FAF2-8A1C-43601814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093" y="-138896"/>
            <a:ext cx="3452514" cy="847279"/>
          </a:xfrm>
        </p:spPr>
        <p:txBody>
          <a:bodyPr>
            <a:normAutofit/>
          </a:bodyPr>
          <a:lstStyle/>
          <a:p>
            <a:r>
              <a:rPr lang="en-US" sz="2800" dirty="0"/>
              <a:t>Demonstrator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A6D74-D0AB-8725-A46A-62367C462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1CC52-C9BB-4948-B061-09EADD4A3FE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3208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/>
          <p:cNvSpPr/>
          <p:nvPr/>
        </p:nvSpPr>
        <p:spPr>
          <a:xfrm>
            <a:off x="4686644" y="3919820"/>
            <a:ext cx="7308000" cy="1489347"/>
          </a:xfrm>
          <a:prstGeom prst="roundRect">
            <a:avLst>
              <a:gd name="adj" fmla="val 2261"/>
            </a:avLst>
          </a:prstGeom>
          <a:solidFill>
            <a:srgbClr val="CCECF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4686644" y="5608063"/>
            <a:ext cx="7308000" cy="536809"/>
          </a:xfrm>
          <a:prstGeom prst="roundRect">
            <a:avLst>
              <a:gd name="adj" fmla="val 6029"/>
            </a:avLst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0"/>
          <p:cNvSpPr txBox="1"/>
          <p:nvPr/>
        </p:nvSpPr>
        <p:spPr>
          <a:xfrm>
            <a:off x="9083167" y="5371707"/>
            <a:ext cx="1733137" cy="304111"/>
          </a:xfrm>
          <a:prstGeom prst="rect">
            <a:avLst/>
          </a:prstGeom>
          <a:noFill/>
        </p:spPr>
        <p:txBody>
          <a:bodyPr wrap="square" lIns="87862" tIns="43933" rIns="87862" bIns="43933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cables</a:t>
            </a: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38" name="TextBox 30"/>
          <p:cNvSpPr txBox="1"/>
          <p:nvPr/>
        </p:nvSpPr>
        <p:spPr>
          <a:xfrm>
            <a:off x="6866221" y="5349618"/>
            <a:ext cx="1733137" cy="304111"/>
          </a:xfrm>
          <a:prstGeom prst="rect">
            <a:avLst/>
          </a:prstGeom>
          <a:noFill/>
        </p:spPr>
        <p:txBody>
          <a:bodyPr wrap="square" lIns="87862" tIns="43933" rIns="87862" bIns="43933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Encoder cables</a:t>
            </a:r>
            <a:endParaRPr kumimoji="0" lang="en-US" sz="1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41" name="Rectangle: Rounded Corners 40"/>
          <p:cNvSpPr/>
          <p:nvPr/>
        </p:nvSpPr>
        <p:spPr>
          <a:xfrm>
            <a:off x="4686644" y="3092507"/>
            <a:ext cx="7308000" cy="684770"/>
          </a:xfrm>
          <a:prstGeom prst="roundRect">
            <a:avLst>
              <a:gd name="adj" fmla="val 5221"/>
            </a:avLst>
          </a:prstGeom>
          <a:solidFill>
            <a:srgbClr val="FCEBD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49C176-45C3-4CAE-B6B4-A54E0AA57903}"/>
              </a:ext>
            </a:extLst>
          </p:cNvPr>
          <p:cNvCxnSpPr>
            <a:cxnSpLocks/>
          </p:cNvCxnSpPr>
          <p:nvPr/>
        </p:nvCxnSpPr>
        <p:spPr>
          <a:xfrm flipH="1">
            <a:off x="10158435" y="5232527"/>
            <a:ext cx="0" cy="4698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/>
          <p:cNvSpPr/>
          <p:nvPr/>
        </p:nvSpPr>
        <p:spPr>
          <a:xfrm>
            <a:off x="6188627" y="3985135"/>
            <a:ext cx="4320000" cy="791864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952791" y="5690429"/>
            <a:ext cx="432000" cy="396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I/O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6485095" y="5690429"/>
            <a:ext cx="864000" cy="396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7623570" y="5690429"/>
            <a:ext cx="936000" cy="396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Hardware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>
            <a:cxnSpLocks/>
            <a:stCxn id="11" idx="1"/>
            <a:endCxn id="12" idx="3"/>
          </p:cNvCxnSpPr>
          <p:nvPr/>
        </p:nvCxnSpPr>
        <p:spPr>
          <a:xfrm flipH="1">
            <a:off x="8559570" y="5888429"/>
            <a:ext cx="27447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12" idx="1"/>
            <a:endCxn id="10" idx="3"/>
          </p:cNvCxnSpPr>
          <p:nvPr/>
        </p:nvCxnSpPr>
        <p:spPr>
          <a:xfrm flipH="1">
            <a:off x="7349095" y="5888429"/>
            <a:ext cx="27447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0" idx="0"/>
          </p:cNvCxnSpPr>
          <p:nvPr/>
        </p:nvCxnSpPr>
        <p:spPr>
          <a:xfrm flipH="1" flipV="1">
            <a:off x="6899402" y="5312991"/>
            <a:ext cx="17693" cy="37743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9138260" y="5232527"/>
            <a:ext cx="0" cy="4698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9" idx="0"/>
          </p:cNvCxnSpPr>
          <p:nvPr/>
        </p:nvCxnSpPr>
        <p:spPr>
          <a:xfrm>
            <a:off x="6158341" y="5307681"/>
            <a:ext cx="10450" cy="38274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30"/>
          <p:cNvSpPr txBox="1"/>
          <p:nvPr/>
        </p:nvSpPr>
        <p:spPr>
          <a:xfrm>
            <a:off x="6167454" y="5349618"/>
            <a:ext cx="424744" cy="304111"/>
          </a:xfrm>
          <a:prstGeom prst="rect">
            <a:avLst/>
          </a:prstGeom>
          <a:noFill/>
        </p:spPr>
        <p:txBody>
          <a:bodyPr wrap="square" lIns="87862" tIns="43933" rIns="87862" bIns="43933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I/O</a:t>
            </a:r>
            <a:endParaRPr kumimoji="0" lang="en-US" sz="1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</p:txBody>
      </p:sp>
      <p:cxnSp>
        <p:nvCxnSpPr>
          <p:cNvPr id="46" name="Connector: Elbow 45"/>
          <p:cNvCxnSpPr>
            <a:cxnSpLocks/>
          </p:cNvCxnSpPr>
          <p:nvPr/>
        </p:nvCxnSpPr>
        <p:spPr>
          <a:xfrm rot="16200000" flipV="1">
            <a:off x="9410335" y="3728961"/>
            <a:ext cx="725487" cy="141070"/>
          </a:xfrm>
          <a:prstGeom prst="bentConnector3">
            <a:avLst>
              <a:gd name="adj1" fmla="val 3499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>
            <a:cxnSpLocks/>
          </p:cNvCxnSpPr>
          <p:nvPr/>
        </p:nvCxnSpPr>
        <p:spPr>
          <a:xfrm rot="16200000" flipV="1">
            <a:off x="9550570" y="3591259"/>
            <a:ext cx="581671" cy="271397"/>
          </a:xfrm>
          <a:prstGeom prst="bentConnector3">
            <a:avLst>
              <a:gd name="adj1" fmla="val 425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D7E287-EE6C-4A60-9AB7-8214147162E7}"/>
              </a:ext>
            </a:extLst>
          </p:cNvPr>
          <p:cNvGrpSpPr/>
          <p:nvPr/>
        </p:nvGrpSpPr>
        <p:grpSpPr>
          <a:xfrm>
            <a:off x="6057432" y="4142951"/>
            <a:ext cx="4359360" cy="900000"/>
            <a:chOff x="3714077" y="4136161"/>
            <a:chExt cx="5449200" cy="1044000"/>
          </a:xfrm>
          <a:solidFill>
            <a:srgbClr val="66CCFF"/>
          </a:solidFill>
        </p:grpSpPr>
        <p:sp>
          <p:nvSpPr>
            <p:cNvPr id="5" name="Rectangle: Rounded Corners 4"/>
            <p:cNvSpPr/>
            <p:nvPr/>
          </p:nvSpPr>
          <p:spPr>
            <a:xfrm>
              <a:off x="3763277" y="4136161"/>
              <a:ext cx="5400000" cy="1044000"/>
            </a:xfrm>
            <a:prstGeom prst="roundRect">
              <a:avLst>
                <a:gd name="adj" fmla="val 6029"/>
              </a:avLst>
            </a:prstGeom>
            <a:grp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30"/>
            <p:cNvSpPr txBox="1"/>
            <p:nvPr/>
          </p:nvSpPr>
          <p:spPr>
            <a:xfrm>
              <a:off x="3714077" y="4147149"/>
              <a:ext cx="4027643" cy="352835"/>
            </a:xfrm>
            <a:prstGeom prst="rect">
              <a:avLst/>
            </a:prstGeom>
            <a:noFill/>
          </p:spPr>
          <p:txBody>
            <a:bodyPr wrap="square" lIns="87862" tIns="43933" rIns="87862" bIns="43933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7x AMC2 </a:t>
              </a:r>
              <a:r>
                <a:rPr kumimoji="0" lang="cs-CZ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servo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controllers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</p:grpSp>
      <p:sp>
        <p:nvSpPr>
          <p:cNvPr id="4" name="Rectangle: Rounded Corners 3"/>
          <p:cNvSpPr/>
          <p:nvPr/>
        </p:nvSpPr>
        <p:spPr>
          <a:xfrm>
            <a:off x="5965596" y="4408902"/>
            <a:ext cx="4320000" cy="900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AMC2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controller</a:t>
            </a:r>
          </a:p>
          <a:p>
            <a:pPr marL="285664" marR="0" lvl="0" indent="-285664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-level drive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(torque/velocity/position loop)</a:t>
            </a:r>
          </a:p>
          <a:p>
            <a:pPr marL="285664" marR="0" lvl="0" indent="-285664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Controls robot motors and brakes</a:t>
            </a:r>
          </a:p>
          <a:p>
            <a:pPr marL="285664" marR="0" lvl="0" indent="-285664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Interfaces for I/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(e.g. inertial or force/torque sensors) </a:t>
            </a:r>
          </a:p>
        </p:txBody>
      </p:sp>
      <p:cxnSp>
        <p:nvCxnSpPr>
          <p:cNvPr id="91" name="Straight Arrow Connector 90"/>
          <p:cNvCxnSpPr>
            <a:cxnSpLocks/>
          </p:cNvCxnSpPr>
          <p:nvPr/>
        </p:nvCxnSpPr>
        <p:spPr>
          <a:xfrm flipV="1">
            <a:off x="9702543" y="3538821"/>
            <a:ext cx="0" cy="87008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7DAC348-F900-4A6F-94BF-4C4C302672CB}"/>
              </a:ext>
            </a:extLst>
          </p:cNvPr>
          <p:cNvSpPr/>
          <p:nvPr/>
        </p:nvSpPr>
        <p:spPr>
          <a:xfrm>
            <a:off x="4686644" y="1710021"/>
            <a:ext cx="7308000" cy="933076"/>
          </a:xfrm>
          <a:prstGeom prst="roundRect">
            <a:avLst>
              <a:gd name="adj" fmla="val 5221"/>
            </a:avLst>
          </a:prstGeom>
          <a:solidFill>
            <a:srgbClr val="EEEAF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08C1B31-F054-4ECD-AABD-3A8AA2BAE735}"/>
              </a:ext>
            </a:extLst>
          </p:cNvPr>
          <p:cNvCxnSpPr>
            <a:cxnSpLocks/>
            <a:stCxn id="96" idx="0"/>
            <a:endCxn id="99" idx="2"/>
          </p:cNvCxnSpPr>
          <p:nvPr/>
        </p:nvCxnSpPr>
        <p:spPr>
          <a:xfrm rot="5400000" flipH="1" flipV="1">
            <a:off x="5306336" y="2567406"/>
            <a:ext cx="624881" cy="704767"/>
          </a:xfrm>
          <a:prstGeom prst="bentConnector3">
            <a:avLst>
              <a:gd name="adj1" fmla="val 63936"/>
            </a:avLst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3DB7531-0AA7-43B3-9CF9-72BE16B1A8A8}"/>
              </a:ext>
            </a:extLst>
          </p:cNvPr>
          <p:cNvSpPr/>
          <p:nvPr/>
        </p:nvSpPr>
        <p:spPr>
          <a:xfrm>
            <a:off x="5373240" y="2247348"/>
            <a:ext cx="1195839" cy="360000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Server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B0FCA663-581F-445B-94D3-6674B5EC5EC5}"/>
              </a:ext>
            </a:extLst>
          </p:cNvPr>
          <p:cNvSpPr txBox="1"/>
          <p:nvPr/>
        </p:nvSpPr>
        <p:spPr>
          <a:xfrm>
            <a:off x="7736445" y="3713769"/>
            <a:ext cx="1195649" cy="304168"/>
          </a:xfrm>
          <a:prstGeom prst="rect">
            <a:avLst/>
          </a:prstGeom>
          <a:noFill/>
        </p:spPr>
        <p:txBody>
          <a:bodyPr wrap="square" lIns="87862" tIns="43933" rIns="87862" bIns="43933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EtherCAT</a:t>
            </a: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650D7CB-467D-4D06-B7DA-A60FFFF6BDC9}"/>
              </a:ext>
            </a:extLst>
          </p:cNvPr>
          <p:cNvCxnSpPr>
            <a:cxnSpLocks/>
            <a:stCxn id="100" idx="0"/>
            <a:endCxn id="152" idx="2"/>
          </p:cNvCxnSpPr>
          <p:nvPr/>
        </p:nvCxnSpPr>
        <p:spPr>
          <a:xfrm rot="16200000" flipV="1">
            <a:off x="10899486" y="2693070"/>
            <a:ext cx="624881" cy="453437"/>
          </a:xfrm>
          <a:prstGeom prst="bentConnector3">
            <a:avLst>
              <a:gd name="adj1" fmla="val 67421"/>
            </a:avLst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FA62220-1EB5-41A4-8CDF-94C4CA512DB0}"/>
              </a:ext>
            </a:extLst>
          </p:cNvPr>
          <p:cNvSpPr/>
          <p:nvPr/>
        </p:nvSpPr>
        <p:spPr>
          <a:xfrm>
            <a:off x="5903582" y="2820364"/>
            <a:ext cx="4661348" cy="3364192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COLLABORATIVE ROBOTIC PLATFORM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E60E45-1584-4545-AE66-7E8559540AE1}"/>
              </a:ext>
            </a:extLst>
          </p:cNvPr>
          <p:cNvSpPr/>
          <p:nvPr/>
        </p:nvSpPr>
        <p:spPr>
          <a:xfrm>
            <a:off x="4730187" y="2820364"/>
            <a:ext cx="1066800" cy="3364191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A2160568-688C-42E6-AF57-CEC8AD6E9852}"/>
              </a:ext>
            </a:extLst>
          </p:cNvPr>
          <p:cNvSpPr/>
          <p:nvPr/>
        </p:nvSpPr>
        <p:spPr>
          <a:xfrm>
            <a:off x="4786590" y="5690429"/>
            <a:ext cx="959606" cy="396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Smart I/O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DCB4E31-308F-40C8-9D96-6370F89BA020}"/>
              </a:ext>
            </a:extLst>
          </p:cNvPr>
          <p:cNvSpPr/>
          <p:nvPr/>
        </p:nvSpPr>
        <p:spPr>
          <a:xfrm>
            <a:off x="4786590" y="4151320"/>
            <a:ext cx="959606" cy="396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Control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578F309-7CD0-46B0-902B-9E2A5117E970}"/>
              </a:ext>
            </a:extLst>
          </p:cNvPr>
          <p:cNvSpPr/>
          <p:nvPr/>
        </p:nvSpPr>
        <p:spPr>
          <a:xfrm>
            <a:off x="4786590" y="3232229"/>
            <a:ext cx="959606" cy="396000"/>
          </a:xfrm>
          <a:prstGeom prst="roundRect">
            <a:avLst>
              <a:gd name="adj" fmla="val 6029"/>
            </a:avLst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Behaviour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DE783E8-E23D-4BC4-BAAB-0A55599BFF0E}"/>
              </a:ext>
            </a:extLst>
          </p:cNvPr>
          <p:cNvSpPr/>
          <p:nvPr/>
        </p:nvSpPr>
        <p:spPr>
          <a:xfrm>
            <a:off x="10902386" y="2809478"/>
            <a:ext cx="1066800" cy="3375078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D841D02-9768-42C0-B410-975F48AA0450}"/>
              </a:ext>
            </a:extLst>
          </p:cNvPr>
          <p:cNvSpPr/>
          <p:nvPr/>
        </p:nvSpPr>
        <p:spPr>
          <a:xfrm>
            <a:off x="10958841" y="5690429"/>
            <a:ext cx="959606" cy="396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Smart I/O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DE43643-5C6C-49CC-AA8F-20EFBF002456}"/>
              </a:ext>
            </a:extLst>
          </p:cNvPr>
          <p:cNvSpPr/>
          <p:nvPr/>
        </p:nvSpPr>
        <p:spPr>
          <a:xfrm>
            <a:off x="10958841" y="4151320"/>
            <a:ext cx="959606" cy="396000"/>
          </a:xfrm>
          <a:prstGeom prst="roundRect">
            <a:avLst>
              <a:gd name="adj" fmla="val 6029"/>
            </a:avLst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Control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5E7C337-02AC-4754-897D-25C02C18B928}"/>
              </a:ext>
            </a:extLst>
          </p:cNvPr>
          <p:cNvSpPr/>
          <p:nvPr/>
        </p:nvSpPr>
        <p:spPr>
          <a:xfrm>
            <a:off x="10958841" y="3232229"/>
            <a:ext cx="959606" cy="396000"/>
          </a:xfrm>
          <a:prstGeom prst="roundRect">
            <a:avLst>
              <a:gd name="adj" fmla="val 6029"/>
            </a:avLst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Behaviour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A317580B-3AB0-4A7B-B82D-69F273963B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06483" y="1072021"/>
            <a:ext cx="653886" cy="3724531"/>
          </a:xfrm>
          <a:prstGeom prst="bentConnector3">
            <a:avLst>
              <a:gd name="adj1" fmla="val 66647"/>
            </a:avLst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03B384DC-E604-4D30-8D85-F5513F4A2D61}"/>
              </a:ext>
            </a:extLst>
          </p:cNvPr>
          <p:cNvSpPr txBox="1"/>
          <p:nvPr/>
        </p:nvSpPr>
        <p:spPr>
          <a:xfrm>
            <a:off x="10547476" y="273394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1B54862-8C50-40F2-9A7B-0AA55223DA21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>
            <a:off x="5266393" y="4547320"/>
            <a:ext cx="0" cy="11431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27D8DB3-B8C2-4AAC-BAB2-C64C7FAFAC23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5266393" y="3628229"/>
            <a:ext cx="0" cy="52309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921E165-1C22-45A7-8F56-ECB3F996D5C2}"/>
              </a:ext>
            </a:extLst>
          </p:cNvPr>
          <p:cNvCxnSpPr>
            <a:cxnSpLocks/>
            <a:stCxn id="100" idx="2"/>
            <a:endCxn id="98" idx="0"/>
          </p:cNvCxnSpPr>
          <p:nvPr/>
        </p:nvCxnSpPr>
        <p:spPr>
          <a:xfrm>
            <a:off x="11438644" y="3628229"/>
            <a:ext cx="0" cy="52309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031465A-6069-4651-B75E-AAF0132D1620}"/>
              </a:ext>
            </a:extLst>
          </p:cNvPr>
          <p:cNvCxnSpPr>
            <a:cxnSpLocks/>
            <a:stCxn id="98" idx="2"/>
            <a:endCxn id="97" idx="0"/>
          </p:cNvCxnSpPr>
          <p:nvPr/>
        </p:nvCxnSpPr>
        <p:spPr>
          <a:xfrm>
            <a:off x="11438644" y="4547320"/>
            <a:ext cx="0" cy="11431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3CF33FF-0617-48CD-BBA9-A568090406D3}"/>
              </a:ext>
            </a:extLst>
          </p:cNvPr>
          <p:cNvSpPr txBox="1"/>
          <p:nvPr/>
        </p:nvSpPr>
        <p:spPr>
          <a:xfrm>
            <a:off x="4700405" y="2836865"/>
            <a:ext cx="841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791396-9574-4D36-BA68-928E63DDF68F}"/>
              </a:ext>
            </a:extLst>
          </p:cNvPr>
          <p:cNvSpPr txBox="1"/>
          <p:nvPr/>
        </p:nvSpPr>
        <p:spPr>
          <a:xfrm>
            <a:off x="10856824" y="2836865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extBox 30">
            <a:extLst>
              <a:ext uri="{FF2B5EF4-FFF2-40B4-BE49-F238E27FC236}">
                <a16:creationId xmlns:a16="http://schemas.microsoft.com/office/drawing/2014/main" id="{BDCFC313-8E1F-4A52-B824-F93367AFBA02}"/>
              </a:ext>
            </a:extLst>
          </p:cNvPr>
          <p:cNvSpPr txBox="1"/>
          <p:nvPr/>
        </p:nvSpPr>
        <p:spPr>
          <a:xfrm>
            <a:off x="6099144" y="2554712"/>
            <a:ext cx="2364699" cy="304168"/>
          </a:xfrm>
          <a:prstGeom prst="rect">
            <a:avLst/>
          </a:prstGeom>
          <a:noFill/>
        </p:spPr>
        <p:txBody>
          <a:bodyPr wrap="square" lIns="87862" tIns="43933" rIns="87862" bIns="43933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TCP/IP –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REST/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MQTT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/OPC UA</a:t>
            </a: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B8A1EB7A-9A6F-408F-A1EB-284676B24CE4}"/>
              </a:ext>
            </a:extLst>
          </p:cNvPr>
          <p:cNvSpPr/>
          <p:nvPr/>
        </p:nvSpPr>
        <p:spPr>
          <a:xfrm>
            <a:off x="10382227" y="2247348"/>
            <a:ext cx="1205960" cy="360000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38596CF4-6422-4F65-83E3-6A425FA71EFB}"/>
              </a:ext>
            </a:extLst>
          </p:cNvPr>
          <p:cNvSpPr/>
          <p:nvPr/>
        </p:nvSpPr>
        <p:spPr>
          <a:xfrm>
            <a:off x="6423653" y="1719804"/>
            <a:ext cx="4104000" cy="360000"/>
          </a:xfrm>
          <a:prstGeom prst="roundRect">
            <a:avLst>
              <a:gd name="adj" fmla="val 6029"/>
            </a:avLst>
          </a:prstGeom>
          <a:solidFill>
            <a:srgbClr val="7E649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Monitor, Maintenance  &amp; drive commissioning system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848D32B-22AA-4CAA-B258-774B2C6D606D}"/>
              </a:ext>
            </a:extLst>
          </p:cNvPr>
          <p:cNvCxnSpPr>
            <a:cxnSpLocks/>
          </p:cNvCxnSpPr>
          <p:nvPr/>
        </p:nvCxnSpPr>
        <p:spPr>
          <a:xfrm flipH="1">
            <a:off x="8551103" y="6022554"/>
            <a:ext cx="131341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/>
          <p:cNvSpPr/>
          <p:nvPr/>
        </p:nvSpPr>
        <p:spPr>
          <a:xfrm>
            <a:off x="8834045" y="5690429"/>
            <a:ext cx="756000" cy="396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AF02228-0F64-4278-9EAA-55F67D577093}"/>
              </a:ext>
            </a:extLst>
          </p:cNvPr>
          <p:cNvSpPr/>
          <p:nvPr/>
        </p:nvSpPr>
        <p:spPr>
          <a:xfrm>
            <a:off x="6983528" y="3261234"/>
            <a:ext cx="1500516" cy="288000"/>
          </a:xfrm>
          <a:prstGeom prst="roundRect">
            <a:avLst>
              <a:gd name="adj" fmla="val 6029"/>
            </a:avLst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Industrial PC (IPC)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111F5AC-5DA8-4AFE-8BD8-5AD029E5911F}"/>
              </a:ext>
            </a:extLst>
          </p:cNvPr>
          <p:cNvCxnSpPr>
            <a:cxnSpLocks/>
            <a:stCxn id="99" idx="3"/>
            <a:endCxn id="194" idx="2"/>
          </p:cNvCxnSpPr>
          <p:nvPr/>
        </p:nvCxnSpPr>
        <p:spPr>
          <a:xfrm flipV="1">
            <a:off x="6569079" y="2079804"/>
            <a:ext cx="1906574" cy="347544"/>
          </a:xfrm>
          <a:prstGeom prst="bentConnector2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E38AB99-841B-4987-AE0A-6B6DAE4E5E25}"/>
              </a:ext>
            </a:extLst>
          </p:cNvPr>
          <p:cNvCxnSpPr>
            <a:cxnSpLocks/>
            <a:stCxn id="152" idx="1"/>
            <a:endCxn id="194" idx="2"/>
          </p:cNvCxnSpPr>
          <p:nvPr/>
        </p:nvCxnSpPr>
        <p:spPr>
          <a:xfrm rot="10800000">
            <a:off x="8475653" y="2079804"/>
            <a:ext cx="1906574" cy="347544"/>
          </a:xfrm>
          <a:prstGeom prst="bentConnector2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74A1D9BB-EC4A-4575-9C11-ED75313150BF}"/>
              </a:ext>
            </a:extLst>
          </p:cNvPr>
          <p:cNvSpPr txBox="1"/>
          <p:nvPr/>
        </p:nvSpPr>
        <p:spPr>
          <a:xfrm>
            <a:off x="8448729" y="2151355"/>
            <a:ext cx="864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TCP/IP 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: Rounded Corners 69">
            <a:extLst>
              <a:ext uri="{FF2B5EF4-FFF2-40B4-BE49-F238E27FC236}">
                <a16:creationId xmlns:a16="http://schemas.microsoft.com/office/drawing/2014/main" id="{FAFA7D43-04EE-4955-A3C7-A4760E20C0CF}"/>
              </a:ext>
            </a:extLst>
          </p:cNvPr>
          <p:cNvSpPr/>
          <p:nvPr/>
        </p:nvSpPr>
        <p:spPr>
          <a:xfrm>
            <a:off x="8891765" y="3261234"/>
            <a:ext cx="1607851" cy="288000"/>
          </a:xfrm>
          <a:prstGeom prst="roundRect">
            <a:avLst>
              <a:gd name="adj" fmla="val 6029"/>
            </a:avLst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Industrial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Arrow Connector 90">
            <a:extLst>
              <a:ext uri="{FF2B5EF4-FFF2-40B4-BE49-F238E27FC236}">
                <a16:creationId xmlns:a16="http://schemas.microsoft.com/office/drawing/2014/main" id="{E7AE7CF9-61D5-41F9-A0F0-4E44BB665C10}"/>
              </a:ext>
            </a:extLst>
          </p:cNvPr>
          <p:cNvCxnSpPr>
            <a:cxnSpLocks/>
            <a:endCxn id="70" idx="2"/>
          </p:cNvCxnSpPr>
          <p:nvPr/>
        </p:nvCxnSpPr>
        <p:spPr>
          <a:xfrm flipH="1" flipV="1">
            <a:off x="7733786" y="3549234"/>
            <a:ext cx="0" cy="45767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90">
            <a:extLst>
              <a:ext uri="{FF2B5EF4-FFF2-40B4-BE49-F238E27FC236}">
                <a16:creationId xmlns:a16="http://schemas.microsoft.com/office/drawing/2014/main" id="{FA7E4A0E-A785-4F5E-88AE-B60269449B1E}"/>
              </a:ext>
            </a:extLst>
          </p:cNvPr>
          <p:cNvCxnSpPr>
            <a:cxnSpLocks/>
            <a:stCxn id="87" idx="1"/>
            <a:endCxn id="70" idx="3"/>
          </p:cNvCxnSpPr>
          <p:nvPr/>
        </p:nvCxnSpPr>
        <p:spPr>
          <a:xfrm flipH="1">
            <a:off x="8484044" y="3405234"/>
            <a:ext cx="407721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délník: se zakulacenými rohy 1">
            <a:extLst>
              <a:ext uri="{FF2B5EF4-FFF2-40B4-BE49-F238E27FC236}">
                <a16:creationId xmlns:a16="http://schemas.microsoft.com/office/drawing/2014/main" id="{A7D752C5-3AA9-5FBC-947F-F25DE717E44D}"/>
              </a:ext>
            </a:extLst>
          </p:cNvPr>
          <p:cNvSpPr/>
          <p:nvPr/>
        </p:nvSpPr>
        <p:spPr>
          <a:xfrm>
            <a:off x="6424927" y="3421371"/>
            <a:ext cx="612000" cy="269608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CEDEAD94-95B1-4252-5B75-83B8899BE6BE}"/>
              </a:ext>
            </a:extLst>
          </p:cNvPr>
          <p:cNvSpPr/>
          <p:nvPr/>
        </p:nvSpPr>
        <p:spPr>
          <a:xfrm>
            <a:off x="9729004" y="4419109"/>
            <a:ext cx="540000" cy="2696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BB7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bdélník: se zakulacenými rohy 12">
            <a:extLst>
              <a:ext uri="{FF2B5EF4-FFF2-40B4-BE49-F238E27FC236}">
                <a16:creationId xmlns:a16="http://schemas.microsoft.com/office/drawing/2014/main" id="{C753B86E-3056-E0E3-E41F-4643BEA83F2A}"/>
              </a:ext>
            </a:extLst>
          </p:cNvPr>
          <p:cNvSpPr/>
          <p:nvPr/>
        </p:nvSpPr>
        <p:spPr>
          <a:xfrm>
            <a:off x="10468985" y="1734734"/>
            <a:ext cx="540000" cy="2696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BB6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2B7FDE07-39CE-3C03-8DFE-088D7F0C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25" y="4681026"/>
            <a:ext cx="907850" cy="604723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7C99A3FE-855D-D637-52A1-959E46664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903" y="4681026"/>
            <a:ext cx="907850" cy="604723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9755661" y="5690429"/>
            <a:ext cx="648000" cy="396000"/>
          </a:xfrm>
          <a:prstGeom prst="roundRect">
            <a:avLst>
              <a:gd name="adj" fmla="val 6029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Brake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8DEDC08-9EFB-4979-D2B2-7018E20374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841770-5C10-4D76-8F7A-345E19C9F4DB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71E7036-9C69-F386-4732-9DFD5438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11849338" cy="847279"/>
          </a:xfrm>
        </p:spPr>
        <p:txBody>
          <a:bodyPr/>
          <a:lstStyle/>
          <a:p>
            <a:r>
              <a:rPr lang="en-US" dirty="0"/>
              <a:t>Use case 4 – collaborative robotic platform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609F93F-CD6E-D8AE-367E-2DC3D5A4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FDC97-B05A-45CE-89AC-1AA409886587}" type="slidenum">
              <a:rPr lang="en-US" smtClean="0"/>
              <a:t>21</a:t>
            </a:fld>
            <a:endParaRPr lang="en-US"/>
          </a:p>
        </p:txBody>
      </p:sp>
      <p:pic>
        <p:nvPicPr>
          <p:cNvPr id="4098" name="Picture 2" descr="Obsah obrázku stroj/přístroj, Vědecký přístroj, zeď, interiér&#10;&#10;Popis byl vytvořen automaticky">
            <a:extLst>
              <a:ext uri="{FF2B5EF4-FFF2-40B4-BE49-F238E27FC236}">
                <a16:creationId xmlns:a16="http://schemas.microsoft.com/office/drawing/2014/main" id="{0BCB7E3E-D06D-35A4-FA2B-709E80F56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0581"/>
            <a:ext cx="4609964" cy="416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0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6F142-19E2-FD22-8AE4-BDA5A2F6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55" y="219673"/>
            <a:ext cx="10677708" cy="84727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C531023C-62C7-9F94-7DFC-4A35B82B3F90}"/>
              </a:ext>
            </a:extLst>
          </p:cNvPr>
          <p:cNvSpPr/>
          <p:nvPr/>
        </p:nvSpPr>
        <p:spPr>
          <a:xfrm>
            <a:off x="4693338" y="3766828"/>
            <a:ext cx="8453" cy="8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12" y="0"/>
                </a:lnTo>
                <a:lnTo>
                  <a:pt x="21600" y="10800"/>
                </a:lnTo>
                <a:lnTo>
                  <a:pt x="10812" y="21600"/>
                </a:lnTo>
                <a:close/>
              </a:path>
            </a:pathLst>
          </a:custGeom>
          <a:solidFill>
            <a:srgbClr val="E04B4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3E8CE4A-1DB3-16D6-A3BF-7432D9FD7685}"/>
              </a:ext>
            </a:extLst>
          </p:cNvPr>
          <p:cNvSpPr/>
          <p:nvPr/>
        </p:nvSpPr>
        <p:spPr>
          <a:xfrm>
            <a:off x="5788739" y="5300390"/>
            <a:ext cx="8462" cy="8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BCD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E2801A87-E4D3-407E-B6C7-349248EA4E27}"/>
              </a:ext>
            </a:extLst>
          </p:cNvPr>
          <p:cNvSpPr/>
          <p:nvPr/>
        </p:nvSpPr>
        <p:spPr>
          <a:xfrm>
            <a:off x="11245825" y="3766829"/>
            <a:ext cx="8462" cy="8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4"/>
                </a:moveTo>
                <a:lnTo>
                  <a:pt x="10775" y="0"/>
                </a:lnTo>
                <a:lnTo>
                  <a:pt x="21600" y="10806"/>
                </a:lnTo>
                <a:lnTo>
                  <a:pt x="10825" y="21600"/>
                </a:lnTo>
                <a:close/>
              </a:path>
            </a:pathLst>
          </a:custGeom>
          <a:solidFill>
            <a:srgbClr val="F9AE3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B3FF2F57-6C21-9137-F0F7-BA14F0E7CAB1}"/>
              </a:ext>
            </a:extLst>
          </p:cNvPr>
          <p:cNvSpPr/>
          <p:nvPr/>
        </p:nvSpPr>
        <p:spPr>
          <a:xfrm>
            <a:off x="10170341" y="2312933"/>
            <a:ext cx="8453" cy="8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12"/>
                </a:moveTo>
                <a:lnTo>
                  <a:pt x="10812" y="0"/>
                </a:lnTo>
                <a:lnTo>
                  <a:pt x="21600" y="10788"/>
                </a:lnTo>
                <a:lnTo>
                  <a:pt x="10788" y="21600"/>
                </a:lnTo>
                <a:close/>
              </a:path>
            </a:pathLst>
          </a:custGeom>
          <a:solidFill>
            <a:srgbClr val="AECF2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08ECDFA-7676-D16E-FA2D-4A1303CFC084}"/>
              </a:ext>
            </a:extLst>
          </p:cNvPr>
          <p:cNvSpPr/>
          <p:nvPr/>
        </p:nvSpPr>
        <p:spPr>
          <a:xfrm>
            <a:off x="10170341" y="5300387"/>
            <a:ext cx="8462" cy="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6"/>
                </a:moveTo>
                <a:lnTo>
                  <a:pt x="10825" y="0"/>
                </a:lnTo>
                <a:lnTo>
                  <a:pt x="21600" y="1079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5275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672264-0D97-BB52-4C21-B72C5876C88D}"/>
              </a:ext>
            </a:extLst>
          </p:cNvPr>
          <p:cNvSpPr txBox="1"/>
          <p:nvPr/>
        </p:nvSpPr>
        <p:spPr>
          <a:xfrm>
            <a:off x="300947" y="1255614"/>
            <a:ext cx="4444677" cy="561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A0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IMOCO4.E Reference F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A0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ramework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edge-to-cloud intelligence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A framework for smart integration of intelligent motion control systems with commercial and industrial systems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Intelligent motion control systems will be: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  <a:p>
            <a:pPr marL="461645" marR="0" lvl="1" indent="-231775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FFDC6B-9826-B5D0-7B44-432025F89A43}"/>
              </a:ext>
            </a:extLst>
          </p:cNvPr>
          <p:cNvGrpSpPr/>
          <p:nvPr/>
        </p:nvGrpSpPr>
        <p:grpSpPr>
          <a:xfrm>
            <a:off x="4761116" y="1395030"/>
            <a:ext cx="2852711" cy="1844258"/>
            <a:chOff x="4344427" y="1314007"/>
            <a:chExt cx="2852711" cy="1844258"/>
          </a:xfrm>
        </p:grpSpPr>
        <p:sp>
          <p:nvSpPr>
            <p:cNvPr id="7" name="Shape">
              <a:extLst>
                <a:ext uri="{FF2B5EF4-FFF2-40B4-BE49-F238E27FC236}">
                  <a16:creationId xmlns:a16="http://schemas.microsoft.com/office/drawing/2014/main" id="{F2386F5B-2E81-A879-6B33-0F588A10E430}"/>
                </a:ext>
              </a:extLst>
            </p:cNvPr>
            <p:cNvSpPr/>
            <p:nvPr/>
          </p:nvSpPr>
          <p:spPr>
            <a:xfrm>
              <a:off x="5372050" y="2231910"/>
              <a:ext cx="8453" cy="8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12"/>
                  </a:moveTo>
                  <a:lnTo>
                    <a:pt x="10788" y="0"/>
                  </a:lnTo>
                  <a:lnTo>
                    <a:pt x="21600" y="10812"/>
                  </a:lnTo>
                  <a:lnTo>
                    <a:pt x="10788" y="21600"/>
                  </a:lnTo>
                  <a:close/>
                </a:path>
              </a:pathLst>
            </a:custGeom>
            <a:solidFill>
              <a:srgbClr val="FFCE0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B0C73C30-9819-CF40-7464-74BAE11CC3ED}"/>
                </a:ext>
              </a:extLst>
            </p:cNvPr>
            <p:cNvSpPr/>
            <p:nvPr/>
          </p:nvSpPr>
          <p:spPr>
            <a:xfrm>
              <a:off x="4495730" y="1314007"/>
              <a:ext cx="2701408" cy="184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278" extrusionOk="0">
                  <a:moveTo>
                    <a:pt x="20453" y="8341"/>
                  </a:moveTo>
                  <a:lnTo>
                    <a:pt x="15457" y="965"/>
                  </a:lnTo>
                  <a:cubicBezTo>
                    <a:pt x="14586" y="-322"/>
                    <a:pt x="13185" y="-322"/>
                    <a:pt x="12329" y="965"/>
                  </a:cubicBezTo>
                  <a:lnTo>
                    <a:pt x="6291" y="9881"/>
                  </a:lnTo>
                  <a:lnTo>
                    <a:pt x="4813" y="7698"/>
                  </a:lnTo>
                  <a:cubicBezTo>
                    <a:pt x="3708" y="6066"/>
                    <a:pt x="1934" y="6066"/>
                    <a:pt x="829" y="7698"/>
                  </a:cubicBezTo>
                  <a:cubicBezTo>
                    <a:pt x="-276" y="9329"/>
                    <a:pt x="-276" y="11949"/>
                    <a:pt x="829" y="13580"/>
                  </a:cubicBezTo>
                  <a:cubicBezTo>
                    <a:pt x="1374" y="14384"/>
                    <a:pt x="2105" y="14798"/>
                    <a:pt x="2821" y="14798"/>
                  </a:cubicBezTo>
                  <a:cubicBezTo>
                    <a:pt x="3537" y="14798"/>
                    <a:pt x="4268" y="14384"/>
                    <a:pt x="4813" y="13580"/>
                  </a:cubicBezTo>
                  <a:lnTo>
                    <a:pt x="6291" y="11397"/>
                  </a:lnTo>
                  <a:lnTo>
                    <a:pt x="12329" y="20313"/>
                  </a:lnTo>
                  <a:cubicBezTo>
                    <a:pt x="12329" y="20313"/>
                    <a:pt x="12329" y="20313"/>
                    <a:pt x="12329" y="20313"/>
                  </a:cubicBezTo>
                  <a:cubicBezTo>
                    <a:pt x="12749" y="20933"/>
                    <a:pt x="13310" y="21278"/>
                    <a:pt x="13901" y="21278"/>
                  </a:cubicBezTo>
                  <a:cubicBezTo>
                    <a:pt x="14492" y="21278"/>
                    <a:pt x="15052" y="20933"/>
                    <a:pt x="15473" y="20313"/>
                  </a:cubicBezTo>
                  <a:lnTo>
                    <a:pt x="20468" y="12937"/>
                  </a:lnTo>
                  <a:cubicBezTo>
                    <a:pt x="21324" y="11696"/>
                    <a:pt x="21324" y="9628"/>
                    <a:pt x="20453" y="8341"/>
                  </a:cubicBezTo>
                  <a:close/>
                  <a:moveTo>
                    <a:pt x="12827" y="19624"/>
                  </a:moveTo>
                  <a:lnTo>
                    <a:pt x="6789" y="10708"/>
                  </a:lnTo>
                  <a:lnTo>
                    <a:pt x="6758" y="10662"/>
                  </a:lnTo>
                  <a:lnTo>
                    <a:pt x="6789" y="10616"/>
                  </a:lnTo>
                  <a:lnTo>
                    <a:pt x="12827" y="1700"/>
                  </a:lnTo>
                  <a:cubicBezTo>
                    <a:pt x="13123" y="1264"/>
                    <a:pt x="13496" y="1034"/>
                    <a:pt x="13901" y="1034"/>
                  </a:cubicBezTo>
                  <a:cubicBezTo>
                    <a:pt x="14306" y="1034"/>
                    <a:pt x="14695" y="1264"/>
                    <a:pt x="14975" y="1700"/>
                  </a:cubicBezTo>
                  <a:lnTo>
                    <a:pt x="19970" y="9076"/>
                  </a:lnTo>
                  <a:cubicBezTo>
                    <a:pt x="20266" y="9513"/>
                    <a:pt x="20421" y="10064"/>
                    <a:pt x="20421" y="10662"/>
                  </a:cubicBezTo>
                  <a:cubicBezTo>
                    <a:pt x="20421" y="11259"/>
                    <a:pt x="20266" y="11834"/>
                    <a:pt x="19970" y="12247"/>
                  </a:cubicBezTo>
                  <a:lnTo>
                    <a:pt x="14975" y="19624"/>
                  </a:lnTo>
                  <a:cubicBezTo>
                    <a:pt x="14679" y="20060"/>
                    <a:pt x="14306" y="20290"/>
                    <a:pt x="13901" y="20290"/>
                  </a:cubicBezTo>
                  <a:cubicBezTo>
                    <a:pt x="13496" y="20290"/>
                    <a:pt x="13107" y="20037"/>
                    <a:pt x="12827" y="19624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B5AD4-2BEC-82ED-8272-1E1492392B32}"/>
                </a:ext>
              </a:extLst>
            </p:cNvPr>
            <p:cNvSpPr txBox="1"/>
            <p:nvPr/>
          </p:nvSpPr>
          <p:spPr>
            <a:xfrm>
              <a:off x="4344427" y="1974526"/>
              <a:ext cx="1069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FC76BA-D104-DD02-DC19-D5C57805F843}"/>
                </a:ext>
              </a:extLst>
            </p:cNvPr>
            <p:cNvSpPr txBox="1"/>
            <p:nvPr/>
          </p:nvSpPr>
          <p:spPr>
            <a:xfrm>
              <a:off x="5531986" y="2009530"/>
              <a:ext cx="14496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C701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SMARTER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1D69A6-BAFB-6C8D-D645-A6F09C4FBAFB}"/>
              </a:ext>
            </a:extLst>
          </p:cNvPr>
          <p:cNvGrpSpPr/>
          <p:nvPr/>
        </p:nvGrpSpPr>
        <p:grpSpPr>
          <a:xfrm>
            <a:off x="8304822" y="1395030"/>
            <a:ext cx="2905840" cy="1844258"/>
            <a:chOff x="7888133" y="1314007"/>
            <a:chExt cx="2905840" cy="1844258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2E044E19-3944-5A6F-C669-C18EC5357103}"/>
                </a:ext>
              </a:extLst>
            </p:cNvPr>
            <p:cNvSpPr/>
            <p:nvPr/>
          </p:nvSpPr>
          <p:spPr>
            <a:xfrm>
              <a:off x="7941263" y="1314007"/>
              <a:ext cx="2701408" cy="184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278" extrusionOk="0">
                  <a:moveTo>
                    <a:pt x="640" y="12937"/>
                  </a:moveTo>
                  <a:lnTo>
                    <a:pt x="5635" y="20313"/>
                  </a:lnTo>
                  <a:cubicBezTo>
                    <a:pt x="6056" y="20933"/>
                    <a:pt x="6616" y="21278"/>
                    <a:pt x="7207" y="21278"/>
                  </a:cubicBezTo>
                  <a:cubicBezTo>
                    <a:pt x="7798" y="21278"/>
                    <a:pt x="8359" y="20933"/>
                    <a:pt x="8779" y="20313"/>
                  </a:cubicBezTo>
                  <a:cubicBezTo>
                    <a:pt x="8779" y="20313"/>
                    <a:pt x="8779" y="20313"/>
                    <a:pt x="8779" y="20313"/>
                  </a:cubicBezTo>
                  <a:lnTo>
                    <a:pt x="14817" y="11397"/>
                  </a:lnTo>
                  <a:lnTo>
                    <a:pt x="16295" y="13580"/>
                  </a:lnTo>
                  <a:cubicBezTo>
                    <a:pt x="16840" y="14384"/>
                    <a:pt x="17571" y="14798"/>
                    <a:pt x="18287" y="14798"/>
                  </a:cubicBezTo>
                  <a:cubicBezTo>
                    <a:pt x="19003" y="14798"/>
                    <a:pt x="19734" y="14384"/>
                    <a:pt x="20279" y="13580"/>
                  </a:cubicBezTo>
                  <a:cubicBezTo>
                    <a:pt x="21384" y="11949"/>
                    <a:pt x="21384" y="9329"/>
                    <a:pt x="20279" y="7698"/>
                  </a:cubicBezTo>
                  <a:cubicBezTo>
                    <a:pt x="19174" y="6066"/>
                    <a:pt x="17400" y="6066"/>
                    <a:pt x="16295" y="7698"/>
                  </a:cubicBezTo>
                  <a:lnTo>
                    <a:pt x="14817" y="9881"/>
                  </a:lnTo>
                  <a:lnTo>
                    <a:pt x="8779" y="965"/>
                  </a:lnTo>
                  <a:cubicBezTo>
                    <a:pt x="7907" y="-322"/>
                    <a:pt x="6507" y="-322"/>
                    <a:pt x="5651" y="965"/>
                  </a:cubicBezTo>
                  <a:lnTo>
                    <a:pt x="655" y="8341"/>
                  </a:lnTo>
                  <a:cubicBezTo>
                    <a:pt x="-216" y="9582"/>
                    <a:pt x="-216" y="11650"/>
                    <a:pt x="640" y="12937"/>
                  </a:cubicBezTo>
                  <a:close/>
                  <a:moveTo>
                    <a:pt x="7191" y="20244"/>
                  </a:moveTo>
                  <a:cubicBezTo>
                    <a:pt x="6787" y="20244"/>
                    <a:pt x="6398" y="20014"/>
                    <a:pt x="6118" y="19578"/>
                  </a:cubicBezTo>
                  <a:lnTo>
                    <a:pt x="1122" y="12201"/>
                  </a:lnTo>
                  <a:cubicBezTo>
                    <a:pt x="827" y="11765"/>
                    <a:pt x="671" y="11213"/>
                    <a:pt x="671" y="10616"/>
                  </a:cubicBezTo>
                  <a:cubicBezTo>
                    <a:pt x="671" y="10018"/>
                    <a:pt x="827" y="9444"/>
                    <a:pt x="1122" y="9030"/>
                  </a:cubicBezTo>
                  <a:lnTo>
                    <a:pt x="6118" y="1654"/>
                  </a:lnTo>
                  <a:cubicBezTo>
                    <a:pt x="6413" y="1218"/>
                    <a:pt x="6787" y="988"/>
                    <a:pt x="7191" y="988"/>
                  </a:cubicBezTo>
                  <a:cubicBezTo>
                    <a:pt x="7596" y="988"/>
                    <a:pt x="7985" y="1218"/>
                    <a:pt x="8265" y="1654"/>
                  </a:cubicBezTo>
                  <a:lnTo>
                    <a:pt x="14303" y="10570"/>
                  </a:lnTo>
                  <a:lnTo>
                    <a:pt x="14334" y="10616"/>
                  </a:lnTo>
                  <a:lnTo>
                    <a:pt x="14303" y="10662"/>
                  </a:lnTo>
                  <a:lnTo>
                    <a:pt x="8265" y="19578"/>
                  </a:lnTo>
                  <a:cubicBezTo>
                    <a:pt x="7985" y="19991"/>
                    <a:pt x="7596" y="20244"/>
                    <a:pt x="7191" y="2024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E7F311-86CF-F2A3-74C0-157F7120530E}"/>
                </a:ext>
              </a:extLst>
            </p:cNvPr>
            <p:cNvSpPr txBox="1"/>
            <p:nvPr/>
          </p:nvSpPr>
          <p:spPr>
            <a:xfrm>
              <a:off x="9724617" y="1974526"/>
              <a:ext cx="1069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B85FA7-54F5-7074-872F-A96D5C674DE5}"/>
                </a:ext>
              </a:extLst>
            </p:cNvPr>
            <p:cNvSpPr txBox="1"/>
            <p:nvPr/>
          </p:nvSpPr>
          <p:spPr>
            <a:xfrm>
              <a:off x="7888133" y="1932765"/>
              <a:ext cx="16709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EC7016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C6A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FASTER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42BC17-F002-8395-D19A-10FDDE3E4D3F}"/>
              </a:ext>
            </a:extLst>
          </p:cNvPr>
          <p:cNvGrpSpPr/>
          <p:nvPr/>
        </p:nvGrpSpPr>
        <p:grpSpPr>
          <a:xfrm>
            <a:off x="9433436" y="2848925"/>
            <a:ext cx="2881745" cy="1844258"/>
            <a:chOff x="9016747" y="2767902"/>
            <a:chExt cx="2881745" cy="1844258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063D1B18-C92A-5302-40A0-6E68FF3B3540}"/>
                </a:ext>
              </a:extLst>
            </p:cNvPr>
            <p:cNvSpPr/>
            <p:nvPr/>
          </p:nvSpPr>
          <p:spPr>
            <a:xfrm>
              <a:off x="9016747" y="2767902"/>
              <a:ext cx="2701408" cy="184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278" extrusionOk="0">
                  <a:moveTo>
                    <a:pt x="640" y="12937"/>
                  </a:moveTo>
                  <a:lnTo>
                    <a:pt x="5635" y="20313"/>
                  </a:lnTo>
                  <a:cubicBezTo>
                    <a:pt x="6056" y="20933"/>
                    <a:pt x="6616" y="21278"/>
                    <a:pt x="7207" y="21278"/>
                  </a:cubicBezTo>
                  <a:cubicBezTo>
                    <a:pt x="7798" y="21278"/>
                    <a:pt x="8359" y="20933"/>
                    <a:pt x="8779" y="20313"/>
                  </a:cubicBezTo>
                  <a:cubicBezTo>
                    <a:pt x="8779" y="20313"/>
                    <a:pt x="8779" y="20313"/>
                    <a:pt x="8779" y="20313"/>
                  </a:cubicBezTo>
                  <a:lnTo>
                    <a:pt x="14817" y="11397"/>
                  </a:lnTo>
                  <a:lnTo>
                    <a:pt x="16295" y="13580"/>
                  </a:lnTo>
                  <a:cubicBezTo>
                    <a:pt x="16840" y="14384"/>
                    <a:pt x="17571" y="14798"/>
                    <a:pt x="18287" y="14798"/>
                  </a:cubicBezTo>
                  <a:cubicBezTo>
                    <a:pt x="19003" y="14798"/>
                    <a:pt x="19734" y="14384"/>
                    <a:pt x="20279" y="13580"/>
                  </a:cubicBezTo>
                  <a:cubicBezTo>
                    <a:pt x="21384" y="11949"/>
                    <a:pt x="21384" y="9329"/>
                    <a:pt x="20279" y="7698"/>
                  </a:cubicBezTo>
                  <a:cubicBezTo>
                    <a:pt x="19174" y="6066"/>
                    <a:pt x="17400" y="6066"/>
                    <a:pt x="16295" y="7698"/>
                  </a:cubicBezTo>
                  <a:lnTo>
                    <a:pt x="14817" y="9881"/>
                  </a:lnTo>
                  <a:lnTo>
                    <a:pt x="8779" y="965"/>
                  </a:lnTo>
                  <a:cubicBezTo>
                    <a:pt x="7907" y="-322"/>
                    <a:pt x="6507" y="-322"/>
                    <a:pt x="5651" y="965"/>
                  </a:cubicBezTo>
                  <a:lnTo>
                    <a:pt x="655" y="8341"/>
                  </a:lnTo>
                  <a:cubicBezTo>
                    <a:pt x="-216" y="9605"/>
                    <a:pt x="-216" y="11673"/>
                    <a:pt x="640" y="12937"/>
                  </a:cubicBezTo>
                  <a:close/>
                  <a:moveTo>
                    <a:pt x="7192" y="20244"/>
                  </a:moveTo>
                  <a:cubicBezTo>
                    <a:pt x="6787" y="20244"/>
                    <a:pt x="6398" y="20014"/>
                    <a:pt x="6118" y="19578"/>
                  </a:cubicBezTo>
                  <a:lnTo>
                    <a:pt x="1122" y="12201"/>
                  </a:lnTo>
                  <a:cubicBezTo>
                    <a:pt x="827" y="11765"/>
                    <a:pt x="671" y="11213"/>
                    <a:pt x="671" y="10616"/>
                  </a:cubicBezTo>
                  <a:cubicBezTo>
                    <a:pt x="671" y="10018"/>
                    <a:pt x="827" y="9444"/>
                    <a:pt x="1122" y="9030"/>
                  </a:cubicBezTo>
                  <a:lnTo>
                    <a:pt x="6118" y="1654"/>
                  </a:lnTo>
                  <a:cubicBezTo>
                    <a:pt x="6413" y="1218"/>
                    <a:pt x="6787" y="988"/>
                    <a:pt x="7192" y="988"/>
                  </a:cubicBezTo>
                  <a:cubicBezTo>
                    <a:pt x="7596" y="988"/>
                    <a:pt x="7985" y="1218"/>
                    <a:pt x="8265" y="1654"/>
                  </a:cubicBezTo>
                  <a:lnTo>
                    <a:pt x="14303" y="10570"/>
                  </a:lnTo>
                  <a:lnTo>
                    <a:pt x="14334" y="10616"/>
                  </a:lnTo>
                  <a:lnTo>
                    <a:pt x="14303" y="10662"/>
                  </a:lnTo>
                  <a:lnTo>
                    <a:pt x="8265" y="19578"/>
                  </a:lnTo>
                  <a:cubicBezTo>
                    <a:pt x="7985" y="20014"/>
                    <a:pt x="7612" y="20244"/>
                    <a:pt x="7192" y="2024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0BAC35-0B11-D543-85E3-4B5B42FC53DA}"/>
                </a:ext>
              </a:extLst>
            </p:cNvPr>
            <p:cNvSpPr txBox="1"/>
            <p:nvPr/>
          </p:nvSpPr>
          <p:spPr>
            <a:xfrm>
              <a:off x="10829136" y="3428421"/>
              <a:ext cx="1069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861E4E-42BD-865E-785E-E575542F01F4}"/>
                </a:ext>
              </a:extLst>
            </p:cNvPr>
            <p:cNvSpPr txBox="1"/>
            <p:nvPr/>
          </p:nvSpPr>
          <p:spPr>
            <a:xfrm>
              <a:off x="9328346" y="3464621"/>
              <a:ext cx="13715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DF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RESILIENT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DF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B5D2A8-9757-E494-176E-E23D3DA966DC}"/>
              </a:ext>
            </a:extLst>
          </p:cNvPr>
          <p:cNvGrpSpPr/>
          <p:nvPr/>
        </p:nvGrpSpPr>
        <p:grpSpPr>
          <a:xfrm>
            <a:off x="3691760" y="2848925"/>
            <a:ext cx="2959391" cy="1844258"/>
            <a:chOff x="3275071" y="2767902"/>
            <a:chExt cx="2959391" cy="184425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7E434F0A-CB0E-55A5-13B5-E36F546E70CF}"/>
                </a:ext>
              </a:extLst>
            </p:cNvPr>
            <p:cNvSpPr/>
            <p:nvPr/>
          </p:nvSpPr>
          <p:spPr>
            <a:xfrm>
              <a:off x="3420246" y="2767902"/>
              <a:ext cx="2701414" cy="184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278" extrusionOk="0">
                  <a:moveTo>
                    <a:pt x="20453" y="8341"/>
                  </a:moveTo>
                  <a:lnTo>
                    <a:pt x="15457" y="965"/>
                  </a:lnTo>
                  <a:cubicBezTo>
                    <a:pt x="14586" y="-322"/>
                    <a:pt x="13185" y="-322"/>
                    <a:pt x="12329" y="965"/>
                  </a:cubicBezTo>
                  <a:lnTo>
                    <a:pt x="6291" y="9881"/>
                  </a:lnTo>
                  <a:lnTo>
                    <a:pt x="4813" y="7698"/>
                  </a:lnTo>
                  <a:cubicBezTo>
                    <a:pt x="3708" y="6066"/>
                    <a:pt x="1934" y="6066"/>
                    <a:pt x="829" y="7698"/>
                  </a:cubicBezTo>
                  <a:cubicBezTo>
                    <a:pt x="-276" y="9329"/>
                    <a:pt x="-276" y="11949"/>
                    <a:pt x="829" y="13580"/>
                  </a:cubicBezTo>
                  <a:cubicBezTo>
                    <a:pt x="1374" y="14384"/>
                    <a:pt x="2105" y="14798"/>
                    <a:pt x="2821" y="14798"/>
                  </a:cubicBezTo>
                  <a:cubicBezTo>
                    <a:pt x="3537" y="14798"/>
                    <a:pt x="4268" y="14384"/>
                    <a:pt x="4813" y="13580"/>
                  </a:cubicBezTo>
                  <a:lnTo>
                    <a:pt x="6291" y="11397"/>
                  </a:lnTo>
                  <a:lnTo>
                    <a:pt x="12329" y="20313"/>
                  </a:lnTo>
                  <a:cubicBezTo>
                    <a:pt x="12329" y="20313"/>
                    <a:pt x="12329" y="20313"/>
                    <a:pt x="12329" y="20313"/>
                  </a:cubicBezTo>
                  <a:cubicBezTo>
                    <a:pt x="12749" y="20933"/>
                    <a:pt x="13309" y="21278"/>
                    <a:pt x="13901" y="21278"/>
                  </a:cubicBezTo>
                  <a:cubicBezTo>
                    <a:pt x="14492" y="21278"/>
                    <a:pt x="15052" y="20933"/>
                    <a:pt x="15473" y="20313"/>
                  </a:cubicBezTo>
                  <a:lnTo>
                    <a:pt x="20468" y="12937"/>
                  </a:lnTo>
                  <a:cubicBezTo>
                    <a:pt x="21324" y="11696"/>
                    <a:pt x="21324" y="9628"/>
                    <a:pt x="20453" y="8341"/>
                  </a:cubicBezTo>
                  <a:close/>
                  <a:moveTo>
                    <a:pt x="12827" y="19624"/>
                  </a:moveTo>
                  <a:lnTo>
                    <a:pt x="6789" y="10708"/>
                  </a:lnTo>
                  <a:lnTo>
                    <a:pt x="6758" y="10662"/>
                  </a:lnTo>
                  <a:lnTo>
                    <a:pt x="6789" y="10616"/>
                  </a:lnTo>
                  <a:lnTo>
                    <a:pt x="12827" y="1700"/>
                  </a:lnTo>
                  <a:cubicBezTo>
                    <a:pt x="13123" y="1264"/>
                    <a:pt x="13496" y="1034"/>
                    <a:pt x="13901" y="1034"/>
                  </a:cubicBezTo>
                  <a:cubicBezTo>
                    <a:pt x="14306" y="1034"/>
                    <a:pt x="14695" y="1264"/>
                    <a:pt x="14975" y="1700"/>
                  </a:cubicBezTo>
                  <a:lnTo>
                    <a:pt x="19970" y="9076"/>
                  </a:lnTo>
                  <a:cubicBezTo>
                    <a:pt x="20266" y="9513"/>
                    <a:pt x="20421" y="10064"/>
                    <a:pt x="20421" y="10662"/>
                  </a:cubicBezTo>
                  <a:cubicBezTo>
                    <a:pt x="20421" y="11259"/>
                    <a:pt x="20266" y="11834"/>
                    <a:pt x="19970" y="12247"/>
                  </a:cubicBezTo>
                  <a:lnTo>
                    <a:pt x="14975" y="19624"/>
                  </a:lnTo>
                  <a:cubicBezTo>
                    <a:pt x="14679" y="20060"/>
                    <a:pt x="14306" y="20290"/>
                    <a:pt x="13901" y="20290"/>
                  </a:cubicBezTo>
                  <a:cubicBezTo>
                    <a:pt x="13496" y="20267"/>
                    <a:pt x="13107" y="20037"/>
                    <a:pt x="12827" y="19624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87DC21-C6C4-2FDE-C2B0-EEAB1573D0A1}"/>
                </a:ext>
              </a:extLst>
            </p:cNvPr>
            <p:cNvSpPr txBox="1"/>
            <p:nvPr/>
          </p:nvSpPr>
          <p:spPr>
            <a:xfrm>
              <a:off x="3275071" y="3428421"/>
              <a:ext cx="1069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44C208-57AF-FBB7-245E-EB2C008120A2}"/>
                </a:ext>
              </a:extLst>
            </p:cNvPr>
            <p:cNvSpPr txBox="1"/>
            <p:nvPr/>
          </p:nvSpPr>
          <p:spPr>
            <a:xfrm>
              <a:off x="3835238" y="3166718"/>
              <a:ext cx="2399224" cy="75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229870" marR="0" lvl="1" algn="ctr" fontAlgn="auto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CE8D3E"/>
                  </a:solidFill>
                  <a:effectLst/>
                  <a:uLnTx/>
                  <a:uFillTx/>
                  <a:latin typeface="Calibri" panose="020F0502020204030204"/>
                </a:defRPr>
              </a:lvl2pPr>
            </a:lstStyle>
            <a:p>
              <a:pPr marL="229870" marR="0" lvl="1" indent="0" algn="ctr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Highly</a:t>
              </a:r>
              <a:b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configurable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519B5B-8BEF-EA56-F151-7554050F4502}"/>
              </a:ext>
            </a:extLst>
          </p:cNvPr>
          <p:cNvGrpSpPr/>
          <p:nvPr/>
        </p:nvGrpSpPr>
        <p:grpSpPr>
          <a:xfrm>
            <a:off x="4761116" y="4382487"/>
            <a:ext cx="2852711" cy="1844258"/>
            <a:chOff x="4344427" y="4301464"/>
            <a:chExt cx="2852711" cy="1844258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B629C81C-253F-04E6-4682-AC98EE748E17}"/>
                </a:ext>
              </a:extLst>
            </p:cNvPr>
            <p:cNvSpPr/>
            <p:nvPr/>
          </p:nvSpPr>
          <p:spPr>
            <a:xfrm>
              <a:off x="4495730" y="4301464"/>
              <a:ext cx="2701408" cy="184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278" extrusionOk="0">
                  <a:moveTo>
                    <a:pt x="20453" y="8341"/>
                  </a:moveTo>
                  <a:lnTo>
                    <a:pt x="15457" y="965"/>
                  </a:lnTo>
                  <a:cubicBezTo>
                    <a:pt x="14586" y="-322"/>
                    <a:pt x="13185" y="-322"/>
                    <a:pt x="12329" y="965"/>
                  </a:cubicBezTo>
                  <a:lnTo>
                    <a:pt x="6291" y="9881"/>
                  </a:lnTo>
                  <a:lnTo>
                    <a:pt x="4813" y="7698"/>
                  </a:lnTo>
                  <a:cubicBezTo>
                    <a:pt x="3708" y="6066"/>
                    <a:pt x="1934" y="6066"/>
                    <a:pt x="829" y="7698"/>
                  </a:cubicBezTo>
                  <a:cubicBezTo>
                    <a:pt x="-276" y="9329"/>
                    <a:pt x="-276" y="11949"/>
                    <a:pt x="829" y="13580"/>
                  </a:cubicBezTo>
                  <a:cubicBezTo>
                    <a:pt x="1374" y="14384"/>
                    <a:pt x="2105" y="14798"/>
                    <a:pt x="2821" y="14798"/>
                  </a:cubicBezTo>
                  <a:cubicBezTo>
                    <a:pt x="3537" y="14798"/>
                    <a:pt x="4268" y="14384"/>
                    <a:pt x="4813" y="13580"/>
                  </a:cubicBezTo>
                  <a:lnTo>
                    <a:pt x="6291" y="11397"/>
                  </a:lnTo>
                  <a:lnTo>
                    <a:pt x="12329" y="20313"/>
                  </a:lnTo>
                  <a:cubicBezTo>
                    <a:pt x="12329" y="20313"/>
                    <a:pt x="12329" y="20313"/>
                    <a:pt x="12329" y="20313"/>
                  </a:cubicBezTo>
                  <a:cubicBezTo>
                    <a:pt x="12749" y="20933"/>
                    <a:pt x="13310" y="21278"/>
                    <a:pt x="13901" y="21278"/>
                  </a:cubicBezTo>
                  <a:cubicBezTo>
                    <a:pt x="14492" y="21278"/>
                    <a:pt x="15052" y="20933"/>
                    <a:pt x="15473" y="20313"/>
                  </a:cubicBezTo>
                  <a:lnTo>
                    <a:pt x="20468" y="12937"/>
                  </a:lnTo>
                  <a:cubicBezTo>
                    <a:pt x="21324" y="11696"/>
                    <a:pt x="21324" y="9605"/>
                    <a:pt x="20453" y="8341"/>
                  </a:cubicBezTo>
                  <a:close/>
                  <a:moveTo>
                    <a:pt x="12827" y="19623"/>
                  </a:moveTo>
                  <a:lnTo>
                    <a:pt x="6789" y="10708"/>
                  </a:lnTo>
                  <a:lnTo>
                    <a:pt x="6758" y="10662"/>
                  </a:lnTo>
                  <a:lnTo>
                    <a:pt x="6789" y="10616"/>
                  </a:lnTo>
                  <a:lnTo>
                    <a:pt x="12827" y="1700"/>
                  </a:lnTo>
                  <a:cubicBezTo>
                    <a:pt x="13123" y="1263"/>
                    <a:pt x="13496" y="1034"/>
                    <a:pt x="13901" y="1034"/>
                  </a:cubicBezTo>
                  <a:cubicBezTo>
                    <a:pt x="14306" y="1034"/>
                    <a:pt x="14695" y="1263"/>
                    <a:pt x="14975" y="1700"/>
                  </a:cubicBezTo>
                  <a:lnTo>
                    <a:pt x="19970" y="9076"/>
                  </a:lnTo>
                  <a:cubicBezTo>
                    <a:pt x="20266" y="9513"/>
                    <a:pt x="20421" y="10064"/>
                    <a:pt x="20421" y="10662"/>
                  </a:cubicBezTo>
                  <a:cubicBezTo>
                    <a:pt x="20421" y="11259"/>
                    <a:pt x="20266" y="11834"/>
                    <a:pt x="19970" y="12247"/>
                  </a:cubicBezTo>
                  <a:lnTo>
                    <a:pt x="14975" y="19623"/>
                  </a:lnTo>
                  <a:cubicBezTo>
                    <a:pt x="14679" y="20060"/>
                    <a:pt x="14306" y="20290"/>
                    <a:pt x="13901" y="20290"/>
                  </a:cubicBezTo>
                  <a:cubicBezTo>
                    <a:pt x="13496" y="20267"/>
                    <a:pt x="13107" y="20037"/>
                    <a:pt x="12827" y="1962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0D6F6-B630-6C17-8EF4-0A99ED974542}"/>
                </a:ext>
              </a:extLst>
            </p:cNvPr>
            <p:cNvSpPr txBox="1"/>
            <p:nvPr/>
          </p:nvSpPr>
          <p:spPr>
            <a:xfrm>
              <a:off x="4344427" y="4961983"/>
              <a:ext cx="1069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8D3B7C-66CC-D057-FB21-06374B3CA839}"/>
                </a:ext>
              </a:extLst>
            </p:cNvPr>
            <p:cNvSpPr txBox="1"/>
            <p:nvPr/>
          </p:nvSpPr>
          <p:spPr>
            <a:xfrm>
              <a:off x="5204333" y="4840799"/>
              <a:ext cx="1777396" cy="75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9870" marR="0" lvl="1" indent="0" algn="ctr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E8D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HIGHLY RELIABLE</a:t>
              </a:r>
              <a:endPara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CE8D3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5212C6-6D0A-3135-9536-01EA8F02C374}"/>
              </a:ext>
            </a:extLst>
          </p:cNvPr>
          <p:cNvGrpSpPr/>
          <p:nvPr/>
        </p:nvGrpSpPr>
        <p:grpSpPr>
          <a:xfrm>
            <a:off x="8047241" y="4382486"/>
            <a:ext cx="3156438" cy="1844261"/>
            <a:chOff x="7630552" y="4301463"/>
            <a:chExt cx="3156438" cy="1844261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9253B507-2B20-CD66-BDB3-62AFCFCB9E6B}"/>
                </a:ext>
              </a:extLst>
            </p:cNvPr>
            <p:cNvSpPr/>
            <p:nvPr/>
          </p:nvSpPr>
          <p:spPr>
            <a:xfrm>
              <a:off x="7941263" y="4301463"/>
              <a:ext cx="2701408" cy="184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278" extrusionOk="0">
                  <a:moveTo>
                    <a:pt x="640" y="12937"/>
                  </a:moveTo>
                  <a:lnTo>
                    <a:pt x="5635" y="20313"/>
                  </a:lnTo>
                  <a:cubicBezTo>
                    <a:pt x="6056" y="20933"/>
                    <a:pt x="6616" y="21278"/>
                    <a:pt x="7207" y="21278"/>
                  </a:cubicBezTo>
                  <a:cubicBezTo>
                    <a:pt x="7798" y="21278"/>
                    <a:pt x="8359" y="20933"/>
                    <a:pt x="8779" y="20313"/>
                  </a:cubicBezTo>
                  <a:cubicBezTo>
                    <a:pt x="8779" y="20313"/>
                    <a:pt x="8779" y="20313"/>
                    <a:pt x="8779" y="20313"/>
                  </a:cubicBezTo>
                  <a:lnTo>
                    <a:pt x="14817" y="11397"/>
                  </a:lnTo>
                  <a:lnTo>
                    <a:pt x="16295" y="13580"/>
                  </a:lnTo>
                  <a:cubicBezTo>
                    <a:pt x="16840" y="14384"/>
                    <a:pt x="17571" y="14798"/>
                    <a:pt x="18287" y="14798"/>
                  </a:cubicBezTo>
                  <a:cubicBezTo>
                    <a:pt x="19003" y="14798"/>
                    <a:pt x="19734" y="14384"/>
                    <a:pt x="20279" y="13580"/>
                  </a:cubicBezTo>
                  <a:cubicBezTo>
                    <a:pt x="21384" y="11949"/>
                    <a:pt x="21384" y="9329"/>
                    <a:pt x="20279" y="7698"/>
                  </a:cubicBezTo>
                  <a:cubicBezTo>
                    <a:pt x="19174" y="6066"/>
                    <a:pt x="17400" y="6066"/>
                    <a:pt x="16295" y="7698"/>
                  </a:cubicBezTo>
                  <a:lnTo>
                    <a:pt x="14817" y="9881"/>
                  </a:lnTo>
                  <a:lnTo>
                    <a:pt x="8779" y="965"/>
                  </a:lnTo>
                  <a:cubicBezTo>
                    <a:pt x="7907" y="-322"/>
                    <a:pt x="6507" y="-322"/>
                    <a:pt x="5651" y="965"/>
                  </a:cubicBezTo>
                  <a:lnTo>
                    <a:pt x="655" y="8341"/>
                  </a:lnTo>
                  <a:cubicBezTo>
                    <a:pt x="-216" y="9582"/>
                    <a:pt x="-216" y="11673"/>
                    <a:pt x="640" y="12937"/>
                  </a:cubicBezTo>
                  <a:close/>
                  <a:moveTo>
                    <a:pt x="7191" y="20244"/>
                  </a:moveTo>
                  <a:cubicBezTo>
                    <a:pt x="6787" y="20244"/>
                    <a:pt x="6398" y="20014"/>
                    <a:pt x="6118" y="19578"/>
                  </a:cubicBezTo>
                  <a:lnTo>
                    <a:pt x="1122" y="12201"/>
                  </a:lnTo>
                  <a:cubicBezTo>
                    <a:pt x="827" y="11765"/>
                    <a:pt x="671" y="11213"/>
                    <a:pt x="671" y="10616"/>
                  </a:cubicBezTo>
                  <a:cubicBezTo>
                    <a:pt x="671" y="10018"/>
                    <a:pt x="827" y="9444"/>
                    <a:pt x="1122" y="9030"/>
                  </a:cubicBezTo>
                  <a:lnTo>
                    <a:pt x="6118" y="1654"/>
                  </a:lnTo>
                  <a:cubicBezTo>
                    <a:pt x="6413" y="1218"/>
                    <a:pt x="6787" y="988"/>
                    <a:pt x="7191" y="988"/>
                  </a:cubicBezTo>
                  <a:cubicBezTo>
                    <a:pt x="7596" y="988"/>
                    <a:pt x="7985" y="1218"/>
                    <a:pt x="8265" y="1654"/>
                  </a:cubicBezTo>
                  <a:lnTo>
                    <a:pt x="14303" y="10570"/>
                  </a:lnTo>
                  <a:lnTo>
                    <a:pt x="14334" y="10616"/>
                  </a:lnTo>
                  <a:lnTo>
                    <a:pt x="14303" y="10662"/>
                  </a:lnTo>
                  <a:lnTo>
                    <a:pt x="8265" y="19578"/>
                  </a:lnTo>
                  <a:cubicBezTo>
                    <a:pt x="7985" y="20014"/>
                    <a:pt x="7596" y="20244"/>
                    <a:pt x="7191" y="20244"/>
                  </a:cubicBezTo>
                  <a:close/>
                </a:path>
              </a:pathLst>
            </a:custGeom>
            <a:solidFill>
              <a:srgbClr val="7030A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8429C6-D9F3-3859-6B65-5BA201E3DBB9}"/>
                </a:ext>
              </a:extLst>
            </p:cNvPr>
            <p:cNvSpPr txBox="1"/>
            <p:nvPr/>
          </p:nvSpPr>
          <p:spPr>
            <a:xfrm>
              <a:off x="9717634" y="4961983"/>
              <a:ext cx="1069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B0590C-54E6-E9C0-28E4-647304288E12}"/>
                </a:ext>
              </a:extLst>
            </p:cNvPr>
            <p:cNvSpPr txBox="1"/>
            <p:nvPr/>
          </p:nvSpPr>
          <p:spPr>
            <a:xfrm>
              <a:off x="7630552" y="4746487"/>
              <a:ext cx="19973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FFDF6A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HIGHLY ACCURATE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4F859D-9D42-4F61-D887-87560974D724}"/>
              </a:ext>
            </a:extLst>
          </p:cNvPr>
          <p:cNvGrpSpPr/>
          <p:nvPr/>
        </p:nvGrpSpPr>
        <p:grpSpPr>
          <a:xfrm>
            <a:off x="6831488" y="2629847"/>
            <a:ext cx="2308803" cy="2306818"/>
            <a:chOff x="6414799" y="2548824"/>
            <a:chExt cx="2308803" cy="2306818"/>
          </a:xfrm>
        </p:grpSpPr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69B7D9CD-18DA-2C21-357E-22A2BEFA0298}"/>
                </a:ext>
              </a:extLst>
            </p:cNvPr>
            <p:cNvSpPr/>
            <p:nvPr/>
          </p:nvSpPr>
          <p:spPr>
            <a:xfrm>
              <a:off x="6414799" y="2548824"/>
              <a:ext cx="2308803" cy="2306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347" extrusionOk="0">
                  <a:moveTo>
                    <a:pt x="20587" y="8833"/>
                  </a:moveTo>
                  <a:lnTo>
                    <a:pt x="12522" y="761"/>
                  </a:lnTo>
                  <a:cubicBezTo>
                    <a:pt x="11509" y="-253"/>
                    <a:pt x="9852" y="-253"/>
                    <a:pt x="8839" y="761"/>
                  </a:cubicBezTo>
                  <a:lnTo>
                    <a:pt x="773" y="8833"/>
                  </a:lnTo>
                  <a:cubicBezTo>
                    <a:pt x="276" y="9331"/>
                    <a:pt x="0" y="9976"/>
                    <a:pt x="0" y="10676"/>
                  </a:cubicBezTo>
                  <a:cubicBezTo>
                    <a:pt x="0" y="11376"/>
                    <a:pt x="276" y="12021"/>
                    <a:pt x="773" y="12519"/>
                  </a:cubicBezTo>
                  <a:lnTo>
                    <a:pt x="8839" y="20591"/>
                  </a:lnTo>
                  <a:cubicBezTo>
                    <a:pt x="9336" y="21089"/>
                    <a:pt x="9981" y="21347"/>
                    <a:pt x="10680" y="21347"/>
                  </a:cubicBezTo>
                  <a:cubicBezTo>
                    <a:pt x="11380" y="21347"/>
                    <a:pt x="12025" y="21071"/>
                    <a:pt x="12522" y="20591"/>
                  </a:cubicBezTo>
                  <a:lnTo>
                    <a:pt x="20587" y="12519"/>
                  </a:lnTo>
                  <a:cubicBezTo>
                    <a:pt x="21600" y="11524"/>
                    <a:pt x="21600" y="9865"/>
                    <a:pt x="20587" y="8833"/>
                  </a:cubicBezTo>
                  <a:close/>
                  <a:moveTo>
                    <a:pt x="9520" y="19909"/>
                  </a:moveTo>
                  <a:lnTo>
                    <a:pt x="1455" y="11837"/>
                  </a:lnTo>
                  <a:cubicBezTo>
                    <a:pt x="1142" y="11524"/>
                    <a:pt x="976" y="11118"/>
                    <a:pt x="976" y="10694"/>
                  </a:cubicBezTo>
                  <a:cubicBezTo>
                    <a:pt x="976" y="10271"/>
                    <a:pt x="1142" y="9865"/>
                    <a:pt x="1455" y="9552"/>
                  </a:cubicBezTo>
                  <a:lnTo>
                    <a:pt x="9520" y="1479"/>
                  </a:lnTo>
                  <a:cubicBezTo>
                    <a:pt x="9833" y="1166"/>
                    <a:pt x="10238" y="1000"/>
                    <a:pt x="10662" y="1000"/>
                  </a:cubicBezTo>
                  <a:cubicBezTo>
                    <a:pt x="11085" y="1000"/>
                    <a:pt x="11491" y="1166"/>
                    <a:pt x="11804" y="1479"/>
                  </a:cubicBezTo>
                  <a:lnTo>
                    <a:pt x="19869" y="9552"/>
                  </a:lnTo>
                  <a:cubicBezTo>
                    <a:pt x="20182" y="9865"/>
                    <a:pt x="20348" y="10271"/>
                    <a:pt x="20348" y="10694"/>
                  </a:cubicBezTo>
                  <a:cubicBezTo>
                    <a:pt x="20348" y="11118"/>
                    <a:pt x="20182" y="11524"/>
                    <a:pt x="19869" y="11837"/>
                  </a:cubicBezTo>
                  <a:lnTo>
                    <a:pt x="11804" y="19909"/>
                  </a:lnTo>
                  <a:cubicBezTo>
                    <a:pt x="11177" y="20536"/>
                    <a:pt x="10146" y="20536"/>
                    <a:pt x="9520" y="1990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6" name="Picture 4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A3221AC-3609-D64D-0764-085AEA045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-80" r="7826" b="43774"/>
            <a:stretch/>
          </p:blipFill>
          <p:spPr>
            <a:xfrm>
              <a:off x="6747405" y="3069414"/>
              <a:ext cx="1616761" cy="1342218"/>
            </a:xfrm>
            <a:prstGeom prst="ellipse">
              <a:avLst/>
            </a:prstGeom>
          </p:spPr>
        </p:pic>
      </p:grp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64C2F99C-C1BC-689B-9023-6A606CC8ACD1}"/>
              </a:ext>
            </a:extLst>
          </p:cNvPr>
          <p:cNvSpPr txBox="1">
            <a:spLocks/>
          </p:cNvSpPr>
          <p:nvPr/>
        </p:nvSpPr>
        <p:spPr>
          <a:xfrm>
            <a:off x="8980647" y="6543350"/>
            <a:ext cx="2401129" cy="35397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93CD31-BC9A-4954-98BC-6B10364903CF}" type="datetime4">
              <a:rPr lang="en-US" sz="10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/>
              <a:t>September 11, 2023</a:t>
            </a:fld>
            <a:endParaRPr lang="en-US" sz="1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6E8FEFF2-3812-9F67-4315-B42D9D82C44A}"/>
              </a:ext>
            </a:extLst>
          </p:cNvPr>
          <p:cNvSpPr txBox="1">
            <a:spLocks/>
          </p:cNvSpPr>
          <p:nvPr/>
        </p:nvSpPr>
        <p:spPr>
          <a:xfrm>
            <a:off x="11653196" y="6583120"/>
            <a:ext cx="396044" cy="1692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lang="en-US" sz="10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54279-4C56-49CB-B2B6-6C06C3A02FEE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014F1-6672-8FBE-B78D-A409E999751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fld id="{B4FE436D-9B5D-4802-A382-62AA970D9089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14905-8954-B7CA-1CB6-B96FBC67F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22</a:t>
            </a:fld>
            <a:r>
              <a:rPr lang="en-US"/>
              <a:t>&gt;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42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70DA682-3136-CCE0-F3AC-39059F58D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you! 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2EFC0-21AE-8D4F-E9F9-919CF34651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E1A685EA-ADE0-4558-A15F-F3C53EDDF231}" type="datetime4">
              <a:rPr lang="en-US" smtClean="0"/>
              <a:t>September 11, 2023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A605E-52CD-F1D8-F9F2-08AF691E968A}"/>
              </a:ext>
            </a:extLst>
          </p:cNvPr>
          <p:cNvGrpSpPr/>
          <p:nvPr/>
        </p:nvGrpSpPr>
        <p:grpSpPr>
          <a:xfrm>
            <a:off x="5093448" y="2466284"/>
            <a:ext cx="3863975" cy="890119"/>
            <a:chOff x="5112385" y="2294624"/>
            <a:chExt cx="3863975" cy="89011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EEDC87-A4EB-F683-0D0C-D4F57B1AD396}"/>
                </a:ext>
              </a:extLst>
            </p:cNvPr>
            <p:cNvSpPr txBox="1"/>
            <p:nvPr/>
          </p:nvSpPr>
          <p:spPr>
            <a:xfrm>
              <a:off x="5112385" y="2294624"/>
              <a:ext cx="3863975" cy="6790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indent="0" defTabSz="742950">
                <a:lnSpc>
                  <a:spcPct val="90000"/>
                </a:lnSpc>
                <a:spcBef>
                  <a:spcPts val="813"/>
                </a:spcBef>
                <a:buFont typeface="Arial" panose="020B0604020202020204" pitchFamily="34" charset="0"/>
                <a:buNone/>
                <a:defRPr sz="2118" b="0">
                  <a:solidFill>
                    <a:schemeClr val="bg1"/>
                  </a:solidFill>
                  <a:latin typeface="+mj-lt"/>
                </a:defRPr>
              </a:lvl1pPr>
              <a:lvl2pPr marL="55721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950"/>
              </a:lvl2pPr>
              <a:lvl3pPr marL="92868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625"/>
              </a:lvl3pPr>
              <a:lvl4pPr marL="130016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4pPr>
              <a:lvl5pPr marL="167163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5pPr>
              <a:lvl6pPr marL="204311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6pPr>
              <a:lvl7pPr marL="241458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7pPr>
              <a:lvl8pPr marL="278606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8pPr>
              <a:lvl9pPr marL="315753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9pPr>
            </a:lstStyle>
            <a:p>
              <a:r>
                <a:rPr lang="en-US" sz="2800" b="1" dirty="0">
                  <a:solidFill>
                    <a:schemeClr val="tx1"/>
                  </a:solidFill>
                </a:rPr>
                <a:t>Find more: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D9B29F-3326-C623-5D9F-3F088C5EDB00}"/>
                </a:ext>
              </a:extLst>
            </p:cNvPr>
            <p:cNvSpPr txBox="1"/>
            <p:nvPr/>
          </p:nvSpPr>
          <p:spPr>
            <a:xfrm>
              <a:off x="5523870" y="2815411"/>
              <a:ext cx="205007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b="1" i="0" u="none" strike="noStrike" dirty="0">
                  <a:effectLst/>
                  <a:latin typeface="+mj-lt"/>
                  <a:cs typeface="Calibri"/>
                </a:rPr>
                <a:t>www.imoco4e.</a:t>
              </a:r>
              <a:r>
                <a:rPr lang="en-US" b="1" dirty="0">
                  <a:latin typeface="+mj-lt"/>
                  <a:cs typeface="Calibri"/>
                </a:rPr>
                <a:t>eu</a:t>
              </a:r>
              <a:endParaRPr lang="en-US" b="1" dirty="0">
                <a:latin typeface="+mj-lt"/>
                <a:cs typeface="Calibri" panose="020F0502020204030204" pitchFamily="34" charset="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EBBA5CD-1473-BB58-77BF-4A68EC469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210245" y="2837034"/>
              <a:ext cx="313624" cy="31362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713D7F-6413-03CD-4C52-33197D964150}"/>
              </a:ext>
            </a:extLst>
          </p:cNvPr>
          <p:cNvGrpSpPr/>
          <p:nvPr/>
        </p:nvGrpSpPr>
        <p:grpSpPr>
          <a:xfrm>
            <a:off x="8088525" y="2455042"/>
            <a:ext cx="3863975" cy="1321172"/>
            <a:chOff x="7613130" y="2407726"/>
            <a:chExt cx="3863975" cy="132117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03CE81-A8F8-F0F5-536D-CD2BC44DBB2A}"/>
                </a:ext>
              </a:extLst>
            </p:cNvPr>
            <p:cNvSpPr txBox="1"/>
            <p:nvPr/>
          </p:nvSpPr>
          <p:spPr>
            <a:xfrm>
              <a:off x="7613130" y="2407726"/>
              <a:ext cx="3863975" cy="6790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indent="0" defTabSz="742950">
                <a:lnSpc>
                  <a:spcPct val="90000"/>
                </a:lnSpc>
                <a:spcBef>
                  <a:spcPts val="813"/>
                </a:spcBef>
                <a:buFont typeface="Arial" panose="020B0604020202020204" pitchFamily="34" charset="0"/>
                <a:buNone/>
                <a:defRPr sz="2118" b="0">
                  <a:solidFill>
                    <a:schemeClr val="bg1"/>
                  </a:solidFill>
                  <a:latin typeface="+mj-lt"/>
                </a:defRPr>
              </a:lvl1pPr>
              <a:lvl2pPr marL="55721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950"/>
              </a:lvl2pPr>
              <a:lvl3pPr marL="92868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625"/>
              </a:lvl3pPr>
              <a:lvl4pPr marL="130016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4pPr>
              <a:lvl5pPr marL="167163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5pPr>
              <a:lvl6pPr marL="204311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6pPr>
              <a:lvl7pPr marL="241458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7pPr>
              <a:lvl8pPr marL="2786063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8pPr>
              <a:lvl9pPr marL="3157538" indent="-185738" defTabSz="742950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/>
              </a:lvl9pPr>
            </a:lstStyle>
            <a:p>
              <a:r>
                <a:rPr lang="en-US" sz="2800" b="1" dirty="0">
                  <a:solidFill>
                    <a:schemeClr val="tx1"/>
                  </a:solidFill>
                </a:rPr>
                <a:t>Connect with us:</a:t>
              </a:r>
            </a:p>
          </p:txBody>
        </p:sp>
        <p:pic>
          <p:nvPicPr>
            <p:cNvPr id="20" name="Picture 19" descr="Logo, icon&#10;&#10;Description automatically generated">
              <a:extLst>
                <a:ext uri="{FF2B5EF4-FFF2-40B4-BE49-F238E27FC236}">
                  <a16:creationId xmlns:a16="http://schemas.microsoft.com/office/drawing/2014/main" id="{2FF4C20C-2751-D18B-ECAB-3B2E4CF91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734692" y="3353169"/>
              <a:ext cx="320573" cy="320573"/>
            </a:xfrm>
            <a:prstGeom prst="rect">
              <a:avLst/>
            </a:prstGeom>
          </p:spPr>
        </p:pic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5627C95-019A-3436-1A3F-0C0DFD43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7692497" y="2927476"/>
              <a:ext cx="404962" cy="404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94A06D-5F99-1012-C677-AC61EEC5F005}"/>
                </a:ext>
              </a:extLst>
            </p:cNvPr>
            <p:cNvSpPr txBox="1"/>
            <p:nvPr/>
          </p:nvSpPr>
          <p:spPr>
            <a:xfrm>
              <a:off x="8051790" y="2976868"/>
              <a:ext cx="1642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u="none" strike="noStrike" dirty="0">
                  <a:effectLst/>
                  <a:latin typeface="+mj-lt"/>
                  <a:cs typeface="Calibri" panose="020F0502020204030204" pitchFamily="34" charset="0"/>
                </a:rPr>
                <a:t>@IMOCO4E</a:t>
              </a:r>
              <a:endParaRPr lang="en-US" b="1" dirty="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A06955-F875-8508-61B0-F1EC91D5BBFD}"/>
                </a:ext>
              </a:extLst>
            </p:cNvPr>
            <p:cNvSpPr txBox="1"/>
            <p:nvPr/>
          </p:nvSpPr>
          <p:spPr>
            <a:xfrm>
              <a:off x="8058738" y="3359566"/>
              <a:ext cx="1642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u="none" strike="noStrike" dirty="0">
                  <a:effectLst/>
                  <a:latin typeface="+mj-lt"/>
                  <a:cs typeface="Calibri" panose="020F0502020204030204" pitchFamily="34" charset="0"/>
                </a:rPr>
                <a:t>@IMOCO4E</a:t>
              </a:r>
              <a:endParaRPr lang="en-US" b="1" dirty="0"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1D061-831D-5A0F-4668-D0855F74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23</a:t>
            </a:fld>
            <a:r>
              <a:rPr lang="en-US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0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30290A-A0CF-8384-B991-F71740E9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Complex task requiring </a:t>
            </a:r>
          </a:p>
          <a:p>
            <a:pPr lvl="1"/>
            <a:r>
              <a:rPr lang="en-US" sz="2400" dirty="0"/>
              <a:t>significant domain expertise</a:t>
            </a:r>
          </a:p>
          <a:p>
            <a:pPr lvl="1"/>
            <a:r>
              <a:rPr lang="en-US" sz="2400" dirty="0"/>
              <a:t>industrial ‘know-how’ of processes</a:t>
            </a:r>
          </a:p>
          <a:p>
            <a:pPr lvl="1"/>
            <a:r>
              <a:rPr lang="en-US" sz="2400" dirty="0"/>
              <a:t>resilient adaptation for various engineering phases</a:t>
            </a:r>
          </a:p>
          <a:p>
            <a:r>
              <a:rPr lang="en-US" sz="2400" dirty="0"/>
              <a:t>Advancements in AI, big data and digital twin approaches amplify this challenge</a:t>
            </a:r>
          </a:p>
          <a:p>
            <a:pPr lvl="1"/>
            <a:r>
              <a:rPr lang="en-US" sz="2400" dirty="0"/>
              <a:t>Increased complexity</a:t>
            </a:r>
          </a:p>
          <a:p>
            <a:pPr lvl="1"/>
            <a:r>
              <a:rPr lang="en-US" sz="2400" dirty="0"/>
              <a:t>Necessity to integrate these novel approaches with </a:t>
            </a:r>
            <a:r>
              <a:rPr lang="en-US" sz="2400" b="1" dirty="0"/>
              <a:t>brownfield systems</a:t>
            </a:r>
          </a:p>
          <a:p>
            <a:pPr lvl="1"/>
            <a:r>
              <a:rPr lang="en-US" sz="2400" dirty="0"/>
              <a:t>A standardized integration approach considering novel methods lacking</a:t>
            </a:r>
          </a:p>
          <a:p>
            <a:r>
              <a:rPr lang="en-US" sz="2400" dirty="0"/>
              <a:t>Challenging for start-ups, SMEs and academic partners to develop </a:t>
            </a:r>
            <a:br>
              <a:rPr lang="en-US" sz="2400" dirty="0"/>
            </a:br>
            <a:r>
              <a:rPr lang="en-US" sz="2400" dirty="0"/>
              <a:t>commercial platforms seamlessly integrating with brownfield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D96D67-4AD6-6C0D-EFAC-C81B463E39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7BE4885A-4345-4969-BEAF-8C6FACC33D02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FAF8C-D046-1D23-FF1B-87B067E5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smart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354C-4689-E0CE-DC4A-3A5F50CE0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3</a:t>
            </a:fld>
            <a:r>
              <a:rPr lang="en-US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5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519333-F642-88E3-E5B6-9635B3C6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58" y="1346479"/>
            <a:ext cx="8805196" cy="4734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IMOCO4.E reference framework</a:t>
            </a:r>
          </a:p>
          <a:p>
            <a:pPr lvl="1"/>
            <a:r>
              <a:rPr lang="en-US" sz="2800" dirty="0"/>
              <a:t>a generic platform for </a:t>
            </a:r>
          </a:p>
          <a:p>
            <a:pPr lvl="2"/>
            <a:r>
              <a:rPr lang="en-US" sz="2600" dirty="0"/>
              <a:t>designing, </a:t>
            </a:r>
          </a:p>
          <a:p>
            <a:pPr lvl="2"/>
            <a:r>
              <a:rPr lang="en-US" sz="2600" dirty="0"/>
              <a:t>developing, and </a:t>
            </a:r>
          </a:p>
          <a:p>
            <a:pPr lvl="2"/>
            <a:r>
              <a:rPr lang="en-US" sz="2600" dirty="0"/>
              <a:t>implementing </a:t>
            </a:r>
          </a:p>
          <a:p>
            <a:pPr marL="509588" lvl="2" indent="0">
              <a:buNone/>
            </a:pPr>
            <a:r>
              <a:rPr lang="en-US" sz="2600" dirty="0"/>
              <a:t>novice and complex motion-controlled industrial systems</a:t>
            </a:r>
          </a:p>
          <a:p>
            <a:pPr lvl="1"/>
            <a:r>
              <a:rPr lang="en-US" sz="2800" dirty="0"/>
              <a:t>refinements and instantiations for different IMOCO4.E industrial cases are also provided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E4F53-F7B8-E8EB-EDB1-84F3322B11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9124B26-6D91-4AB3-90E5-CD5E1E5EED70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3D3483-900E-2F9F-7635-6E96A29A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A96C1-E05D-13F8-7510-96FDE5E6F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4</a:t>
            </a:fld>
            <a:r>
              <a:rPr lang="en-US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6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97">
            <a:extLst>
              <a:ext uri="{FF2B5EF4-FFF2-40B4-BE49-F238E27FC236}">
                <a16:creationId xmlns:a16="http://schemas.microsoft.com/office/drawing/2014/main" id="{8E190901-A235-89D2-5AE4-1E7642D894AE}"/>
              </a:ext>
            </a:extLst>
          </p:cNvPr>
          <p:cNvSpPr/>
          <p:nvPr/>
        </p:nvSpPr>
        <p:spPr>
          <a:xfrm>
            <a:off x="0" y="4505045"/>
            <a:ext cx="4513633" cy="15527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: Rounded Corners 97">
            <a:extLst>
              <a:ext uri="{FF2B5EF4-FFF2-40B4-BE49-F238E27FC236}">
                <a16:creationId xmlns:a16="http://schemas.microsoft.com/office/drawing/2014/main" id="{486B46DA-CC9E-2278-8042-92E302D8AB79}"/>
              </a:ext>
            </a:extLst>
          </p:cNvPr>
          <p:cNvSpPr/>
          <p:nvPr/>
        </p:nvSpPr>
        <p:spPr>
          <a:xfrm>
            <a:off x="-35445" y="1255746"/>
            <a:ext cx="4549078" cy="24072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40A41-F2E8-44BB-B144-B6CA1CB2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IMOCO4.E General 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A433B-365F-461F-A7E9-80CFC3D2B0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fld id="{CBDEDC34-23C0-4034-9A2C-A7AE62D1574E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D952A-DBB4-4BAA-A7BC-176F036983F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93700" y="3763311"/>
            <a:ext cx="5272859" cy="14913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pPr marL="461645" lvl="1"/>
            <a:endParaRPr lang="en-US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DFBB-E42C-DD6D-D0BB-6A87564D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34" y="536049"/>
            <a:ext cx="7225366" cy="5851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2E67C2-F024-773B-51AE-41474C40F11E}"/>
              </a:ext>
            </a:extLst>
          </p:cNvPr>
          <p:cNvSpPr txBox="1"/>
          <p:nvPr/>
        </p:nvSpPr>
        <p:spPr>
          <a:xfrm>
            <a:off x="-35445" y="1322754"/>
            <a:ext cx="45136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Acronym: </a:t>
            </a:r>
            <a:r>
              <a:rPr lang="en-US" dirty="0"/>
              <a:t>IMOCO4.E</a:t>
            </a:r>
          </a:p>
          <a:p>
            <a:r>
              <a:rPr lang="en-US" b="1" dirty="0"/>
              <a:t>Full name: </a:t>
            </a:r>
            <a:r>
              <a:rPr lang="en-US" dirty="0"/>
              <a:t>Intelligent Motion Control under Industry4.E</a:t>
            </a:r>
          </a:p>
          <a:p>
            <a:r>
              <a:rPr lang="en-US" b="1" dirty="0"/>
              <a:t>Coordinator: </a:t>
            </a:r>
            <a:r>
              <a:rPr lang="en-US" dirty="0"/>
              <a:t>Sioux Technologies B.V.</a:t>
            </a:r>
          </a:p>
          <a:p>
            <a:r>
              <a:rPr lang="en-US" b="1" dirty="0"/>
              <a:t>GA No.: </a:t>
            </a:r>
            <a:r>
              <a:rPr lang="en-US" dirty="0"/>
              <a:t>101007311 - H2020-ECSEL-2020-RIA</a:t>
            </a:r>
          </a:p>
          <a:p>
            <a:r>
              <a:rPr lang="en-US" b="1" dirty="0"/>
              <a:t>Start date: </a:t>
            </a:r>
            <a:r>
              <a:rPr lang="en-US" dirty="0"/>
              <a:t>1st September 2021</a:t>
            </a:r>
          </a:p>
          <a:p>
            <a:r>
              <a:rPr lang="en-US" b="1" dirty="0"/>
              <a:t>Duration: </a:t>
            </a:r>
            <a:r>
              <a:rPr lang="en-US" dirty="0"/>
              <a:t>36 months</a:t>
            </a:r>
          </a:p>
          <a:p>
            <a:r>
              <a:rPr lang="en-US" b="1" dirty="0"/>
              <a:t>Consortium: </a:t>
            </a:r>
            <a:r>
              <a:rPr lang="en-US" dirty="0"/>
              <a:t>46 Partners from 13 countries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F2EF6-A159-4802-18C6-A1497F02639B}"/>
              </a:ext>
            </a:extLst>
          </p:cNvPr>
          <p:cNvSpPr txBox="1"/>
          <p:nvPr/>
        </p:nvSpPr>
        <p:spPr>
          <a:xfrm>
            <a:off x="308322" y="3693941"/>
            <a:ext cx="419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Leader: </a:t>
            </a:r>
            <a:r>
              <a:rPr lang="en-GB" sz="1800" dirty="0">
                <a:cs typeface="Times New Roman" panose="02020603050405020304" pitchFamily="18" charset="0"/>
              </a:rPr>
              <a:t>Mr. </a:t>
            </a:r>
            <a:r>
              <a:rPr lang="en-US" sz="1800" dirty="0" err="1">
                <a:cs typeface="Times New Roman" panose="02020603050405020304" pitchFamily="18" charset="0"/>
              </a:rPr>
              <a:t>Arend</a:t>
            </a:r>
            <a:r>
              <a:rPr lang="en-US" sz="1800" dirty="0">
                <a:cs typeface="Times New Roman" panose="02020603050405020304" pitchFamily="18" charset="0"/>
              </a:rPr>
              <a:t>-Jan Beltman</a:t>
            </a:r>
          </a:p>
          <a:p>
            <a:endParaRPr lang="en-US" sz="1800" dirty="0">
              <a:solidFill>
                <a:schemeClr val="bg1"/>
              </a:solidFill>
              <a:latin typeface="Bahnschrift SemiLight SemiConde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45AEED-0824-B56F-E7ED-92DFEFAB417F}"/>
              </a:ext>
            </a:extLst>
          </p:cNvPr>
          <p:cNvSpPr txBox="1"/>
          <p:nvPr/>
        </p:nvSpPr>
        <p:spPr>
          <a:xfrm>
            <a:off x="308322" y="4012625"/>
            <a:ext cx="338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Arend-Jan.Beltman@sioux.eu</a:t>
            </a:r>
            <a:r>
              <a:rPr lang="en-US" sz="1800" b="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05BBE-8188-D072-A517-60BC859B60E0}"/>
              </a:ext>
            </a:extLst>
          </p:cNvPr>
          <p:cNvSpPr txBox="1"/>
          <p:nvPr/>
        </p:nvSpPr>
        <p:spPr>
          <a:xfrm>
            <a:off x="2318630" y="4674400"/>
            <a:ext cx="1867178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www.imoco4e.eu</a:t>
            </a:r>
            <a:endParaRPr lang="en-US" sz="18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2DC45D-A3D7-8A7F-7BAB-3CDF3B91E1A8}"/>
              </a:ext>
            </a:extLst>
          </p:cNvPr>
          <p:cNvSpPr txBox="1">
            <a:spLocks/>
          </p:cNvSpPr>
          <p:nvPr/>
        </p:nvSpPr>
        <p:spPr>
          <a:xfrm>
            <a:off x="2318630" y="5049952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5"/>
              </a:rPr>
              <a:t>@IMOCO4E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55CD0E-EC82-A021-C40A-65166090F460}"/>
              </a:ext>
            </a:extLst>
          </p:cNvPr>
          <p:cNvSpPr txBox="1"/>
          <p:nvPr/>
        </p:nvSpPr>
        <p:spPr>
          <a:xfrm>
            <a:off x="2318630" y="5419397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6"/>
              </a:rPr>
              <a:t>@IMOCO4E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8A2B5-8256-D8E2-21DF-66757FF269D9}"/>
              </a:ext>
            </a:extLst>
          </p:cNvPr>
          <p:cNvSpPr txBox="1"/>
          <p:nvPr/>
        </p:nvSpPr>
        <p:spPr>
          <a:xfrm>
            <a:off x="-12690" y="3705132"/>
            <a:ext cx="46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2458A1"/>
                </a:solidFill>
                <a:effectLst/>
                <a:latin typeface="apple color emoji"/>
                <a:hlinkClick r:id="rId7"/>
              </a:rPr>
              <a:t>👨‍💼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4DD813-BDDD-3925-1497-BD858376DBB5}"/>
              </a:ext>
            </a:extLst>
          </p:cNvPr>
          <p:cNvSpPr txBox="1"/>
          <p:nvPr/>
        </p:nvSpPr>
        <p:spPr>
          <a:xfrm>
            <a:off x="13826" y="404354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CE368-3AE1-FED6-49F1-79AC5EE5671A}"/>
              </a:ext>
            </a:extLst>
          </p:cNvPr>
          <p:cNvSpPr txBox="1"/>
          <p:nvPr/>
        </p:nvSpPr>
        <p:spPr>
          <a:xfrm>
            <a:off x="1984928" y="4689547"/>
            <a:ext cx="47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🌐</a:t>
            </a:r>
          </a:p>
          <a:p>
            <a:endParaRPr lang="en-US" dirty="0"/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E2189D6F-94D4-2550-60E9-5A02911F2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12" y="5103765"/>
            <a:ext cx="294649" cy="294649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A91EA302-1177-E2EA-24C4-9941DBE8AA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72" y="5452227"/>
            <a:ext cx="305568" cy="3055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F59189-0FFE-847A-0F52-BC779C094279}"/>
              </a:ext>
            </a:extLst>
          </p:cNvPr>
          <p:cNvSpPr txBox="1"/>
          <p:nvPr/>
        </p:nvSpPr>
        <p:spPr>
          <a:xfrm>
            <a:off x="183161" y="4937564"/>
            <a:ext cx="1688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Connect and find more here: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FDE6A-1921-8CB7-78B2-3DF09EA28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5</a:t>
            </a:fld>
            <a:r>
              <a:rPr lang="en-US"/>
              <a:t>&gt;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A49B0-49A7-47BE-9C8C-D3B8C6A52BF9}"/>
              </a:ext>
            </a:extLst>
          </p:cNvPr>
          <p:cNvSpPr/>
          <p:nvPr/>
        </p:nvSpPr>
        <p:spPr>
          <a:xfrm>
            <a:off x="4616413" y="1284789"/>
            <a:ext cx="1981157" cy="33028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~31 M€ Total Costs</a:t>
            </a:r>
          </a:p>
        </p:txBody>
      </p:sp>
    </p:spTree>
    <p:extLst>
      <p:ext uri="{BB962C8B-B14F-4D97-AF65-F5344CB8AC3E}">
        <p14:creationId xmlns:p14="http://schemas.microsoft.com/office/powerpoint/2010/main" val="1667645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3E33-DF76-75A0-7A48-D7BCCFCA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13 IMOCO4.E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D046-A07E-F0C1-BF4C-FFB4ABE3E8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fld id="{4D4869A0-1612-4B3B-B966-DA06F4E70080}" type="datetime4">
              <a:rPr lang="en-US" smtClean="0"/>
              <a:t>September 11, 2023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F0B0E9-CDEF-754D-3686-829CDE38A57E}"/>
              </a:ext>
            </a:extLst>
          </p:cNvPr>
          <p:cNvGrpSpPr/>
          <p:nvPr/>
        </p:nvGrpSpPr>
        <p:grpSpPr>
          <a:xfrm>
            <a:off x="3254471" y="1232833"/>
            <a:ext cx="5490762" cy="3779111"/>
            <a:chOff x="3254471" y="1834716"/>
            <a:chExt cx="5490762" cy="377911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2587D9-084B-2462-E2AE-F2DE1E7E80AD}"/>
                </a:ext>
              </a:extLst>
            </p:cNvPr>
            <p:cNvGrpSpPr/>
            <p:nvPr/>
          </p:nvGrpSpPr>
          <p:grpSpPr>
            <a:xfrm>
              <a:off x="4028883" y="1834716"/>
              <a:ext cx="4063614" cy="3779111"/>
              <a:chOff x="507034" y="15842852"/>
              <a:chExt cx="4896340" cy="4610743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4624B4F-CB08-95BB-2ED3-32FEDC2E7FA9}"/>
                  </a:ext>
                </a:extLst>
              </p:cNvPr>
              <p:cNvGrpSpPr/>
              <p:nvPr/>
            </p:nvGrpSpPr>
            <p:grpSpPr>
              <a:xfrm>
                <a:off x="507034" y="15842852"/>
                <a:ext cx="4867377" cy="4610743"/>
                <a:chOff x="507034" y="15842852"/>
                <a:chExt cx="4867377" cy="4610743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62FBB2BC-185F-1DE0-1507-D3AB3EB2BE0C}"/>
                    </a:ext>
                  </a:extLst>
                </p:cNvPr>
                <p:cNvSpPr/>
                <p:nvPr/>
              </p:nvSpPr>
              <p:spPr>
                <a:xfrm>
                  <a:off x="612268" y="15899495"/>
                  <a:ext cx="4704217" cy="45541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5180F119-BA38-0E6E-5DFE-F834E1C00A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prstClr val="black"/>
                    <a:srgbClr val="FFA002">
                      <a:tint val="45000"/>
                      <a:satMod val="400000"/>
                    </a:srgbClr>
                  </a:duotone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CrisscrossEtching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b="68850"/>
                <a:stretch/>
              </p:blipFill>
              <p:spPr>
                <a:xfrm>
                  <a:off x="507034" y="15842852"/>
                  <a:ext cx="4867377" cy="822294"/>
                </a:xfrm>
                <a:prstGeom prst="rect">
                  <a:avLst/>
                </a:prstGeom>
              </p:spPr>
            </p:pic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6D32A64-282F-2619-FC3D-577A98726D20}"/>
                  </a:ext>
                </a:extLst>
              </p:cNvPr>
              <p:cNvSpPr txBox="1"/>
              <p:nvPr/>
            </p:nvSpPr>
            <p:spPr>
              <a:xfrm>
                <a:off x="1227444" y="16053070"/>
                <a:ext cx="4175930" cy="638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ontserrat-ExtraBold"/>
                    <a:ea typeface="+mn-ea"/>
                    <a:cs typeface="+mn-cs"/>
                  </a:rPr>
                  <a:t>Dem</a:t>
                </a:r>
                <a:r>
                  <a:rPr lang="en-US" sz="2800" b="1" dirty="0" err="1">
                    <a:latin typeface="Montserrat-ExtraBold"/>
                  </a:rPr>
                  <a:t>onstrators</a:t>
                </a: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-ExtraBold"/>
                  <a:ea typeface="+mn-ea"/>
                  <a:cs typeface="+mn-cs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48013E-3E88-3FBE-0376-9C2AFBDE8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7948" y="2571000"/>
              <a:ext cx="950750" cy="76269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2F6750F-9681-45B9-8206-F437D087AD81}"/>
                </a:ext>
              </a:extLst>
            </p:cNvPr>
            <p:cNvSpPr txBox="1"/>
            <p:nvPr/>
          </p:nvSpPr>
          <p:spPr>
            <a:xfrm>
              <a:off x="5138698" y="2701452"/>
              <a:ext cx="3606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Demo 1</a:t>
              </a:r>
              <a:r>
                <a:rPr lang="en-US" sz="1400" dirty="0"/>
                <a:t>: Shaver blades</a:t>
              </a:r>
            </a:p>
            <a:p>
              <a:r>
                <a:rPr lang="en-US" sz="1400" b="1" dirty="0"/>
                <a:t>Lead: </a:t>
              </a:r>
              <a:r>
                <a:rPr lang="en-US" sz="1400" dirty="0"/>
                <a:t>Philips Consumer Lifestyle, NL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9129868F-7137-5360-2053-EDD3CF6ECD5B}"/>
                </a:ext>
              </a:extLst>
            </p:cNvPr>
            <p:cNvGrpSpPr/>
            <p:nvPr/>
          </p:nvGrpSpPr>
          <p:grpSpPr>
            <a:xfrm>
              <a:off x="3491178" y="3331935"/>
              <a:ext cx="4183946" cy="655752"/>
              <a:chOff x="5315013" y="10647397"/>
              <a:chExt cx="4183946" cy="655752"/>
            </a:xfrm>
          </p:grpSpPr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B67E5714-74BF-6B33-F408-F59174551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9431" y="10647397"/>
                <a:ext cx="1019528" cy="655752"/>
              </a:xfrm>
              <a:prstGeom prst="rect">
                <a:avLst/>
              </a:prstGeom>
            </p:spPr>
          </p:pic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2465F7D-C438-524F-9CFC-8795B5294485}"/>
                  </a:ext>
                </a:extLst>
              </p:cNvPr>
              <p:cNvSpPr txBox="1"/>
              <p:nvPr/>
            </p:nvSpPr>
            <p:spPr>
              <a:xfrm>
                <a:off x="5315013" y="10700381"/>
                <a:ext cx="31049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/>
                  <a:t>Demo 2</a:t>
                </a:r>
                <a:r>
                  <a:rPr lang="en-US" sz="1400" dirty="0"/>
                  <a:t>: Plastic molding</a:t>
                </a:r>
              </a:p>
              <a:p>
                <a:pPr algn="r"/>
                <a:r>
                  <a:rPr lang="en-US" sz="1400" b="1" dirty="0"/>
                  <a:t>Lead: </a:t>
                </a:r>
                <a:r>
                  <a:rPr lang="en-US" sz="1400" dirty="0"/>
                  <a:t>Edilásio, PT</a:t>
                </a: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9BDD983E-B550-A242-5353-5CE8A1ED913A}"/>
                </a:ext>
              </a:extLst>
            </p:cNvPr>
            <p:cNvGrpSpPr/>
            <p:nvPr/>
          </p:nvGrpSpPr>
          <p:grpSpPr>
            <a:xfrm>
              <a:off x="4240800" y="3987687"/>
              <a:ext cx="4273725" cy="612128"/>
              <a:chOff x="5171051" y="11563127"/>
              <a:chExt cx="4273725" cy="612128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C28518EA-4EC1-D9BD-B274-2A641A75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1051" y="11563127"/>
                <a:ext cx="961916" cy="612128"/>
              </a:xfrm>
              <a:prstGeom prst="rect">
                <a:avLst/>
              </a:prstGeom>
            </p:spPr>
          </p:pic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B932A38-921C-1347-D119-57707E7C1BB5}"/>
                  </a:ext>
                </a:extLst>
              </p:cNvPr>
              <p:cNvSpPr txBox="1"/>
              <p:nvPr/>
            </p:nvSpPr>
            <p:spPr>
              <a:xfrm>
                <a:off x="6355080" y="11612073"/>
                <a:ext cx="3089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Demo 3: </a:t>
                </a:r>
                <a:r>
                  <a:rPr lang="en-US" sz="1400" dirty="0"/>
                  <a:t>Warehouse logistics</a:t>
                </a:r>
              </a:p>
              <a:p>
                <a:r>
                  <a:rPr lang="en-US" sz="1400" b="1" dirty="0"/>
                  <a:t>Lead: </a:t>
                </a:r>
                <a:r>
                  <a:rPr lang="en-US" sz="1400" dirty="0"/>
                  <a:t>Still, DE</a:t>
                </a: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8141C53-AA14-CE98-4741-D629AF270465}"/>
                </a:ext>
              </a:extLst>
            </p:cNvPr>
            <p:cNvGrpSpPr/>
            <p:nvPr/>
          </p:nvGrpSpPr>
          <p:grpSpPr>
            <a:xfrm>
              <a:off x="3254471" y="4603767"/>
              <a:ext cx="4420653" cy="666948"/>
              <a:chOff x="5077971" y="12011003"/>
              <a:chExt cx="4420653" cy="666948"/>
            </a:xfrm>
          </p:grpSpPr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6164E252-AA7E-8716-FE24-40F43ACE1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8307" y="12011003"/>
                <a:ext cx="990317" cy="666948"/>
              </a:xfrm>
              <a:prstGeom prst="rect">
                <a:avLst/>
              </a:prstGeom>
            </p:spPr>
          </p:pic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66780794-0881-8DA5-AD16-50501F76B671}"/>
                  </a:ext>
                </a:extLst>
              </p:cNvPr>
              <p:cNvSpPr txBox="1"/>
              <p:nvPr/>
            </p:nvSpPr>
            <p:spPr>
              <a:xfrm>
                <a:off x="5077971" y="12105598"/>
                <a:ext cx="3398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/>
                  <a:t>Demo 4: </a:t>
                </a:r>
                <a:r>
                  <a:rPr lang="en-US" sz="1400" dirty="0"/>
                  <a:t>Cosmetics production</a:t>
                </a:r>
              </a:p>
              <a:p>
                <a:pPr algn="r"/>
                <a:r>
                  <a:rPr lang="en-US" sz="1400" b="1" dirty="0"/>
                  <a:t>Lead: </a:t>
                </a:r>
                <a:r>
                  <a:rPr lang="en-US" sz="1400" dirty="0"/>
                  <a:t>Madara Cosmetics, LV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A5FE06-8B89-8FC9-12E5-100F73610C3F}"/>
              </a:ext>
            </a:extLst>
          </p:cNvPr>
          <p:cNvGrpSpPr/>
          <p:nvPr/>
        </p:nvGrpSpPr>
        <p:grpSpPr>
          <a:xfrm>
            <a:off x="7424785" y="1234714"/>
            <a:ext cx="5547220" cy="3779111"/>
            <a:chOff x="7424785" y="1836597"/>
            <a:chExt cx="5547220" cy="3779111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3D29DD2-F785-1636-BFAE-6A2BEF0BAA09}"/>
                </a:ext>
              </a:extLst>
            </p:cNvPr>
            <p:cNvGrpSpPr/>
            <p:nvPr/>
          </p:nvGrpSpPr>
          <p:grpSpPr>
            <a:xfrm>
              <a:off x="8078175" y="1836597"/>
              <a:ext cx="4039577" cy="3779111"/>
              <a:chOff x="507034" y="15842852"/>
              <a:chExt cx="4867377" cy="4610743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918FDFB0-8EA8-79F7-FF34-EB400E916C7E}"/>
                  </a:ext>
                </a:extLst>
              </p:cNvPr>
              <p:cNvGrpSpPr/>
              <p:nvPr/>
            </p:nvGrpSpPr>
            <p:grpSpPr>
              <a:xfrm>
                <a:off x="507034" y="15842852"/>
                <a:ext cx="4867377" cy="4610743"/>
                <a:chOff x="507034" y="15842852"/>
                <a:chExt cx="4867377" cy="4610743"/>
              </a:xfrm>
            </p:grpSpPr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B3C21DBE-3D7E-45C4-80A5-9C7F9058437E}"/>
                    </a:ext>
                  </a:extLst>
                </p:cNvPr>
                <p:cNvSpPr/>
                <p:nvPr/>
              </p:nvSpPr>
              <p:spPr>
                <a:xfrm>
                  <a:off x="612268" y="15899495"/>
                  <a:ext cx="4704217" cy="45541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3" name="Picture 222">
                  <a:extLst>
                    <a:ext uri="{FF2B5EF4-FFF2-40B4-BE49-F238E27FC236}">
                      <a16:creationId xmlns:a16="http://schemas.microsoft.com/office/drawing/2014/main" id="{F3763142-0DA1-459A-5931-034F52ADC0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prstClr val="black"/>
                    <a:srgbClr val="FFA002">
                      <a:tint val="45000"/>
                      <a:satMod val="400000"/>
                    </a:srgbClr>
                  </a:duotone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CrisscrossEtching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b="68850"/>
                <a:stretch/>
              </p:blipFill>
              <p:spPr>
                <a:xfrm>
                  <a:off x="507034" y="15842852"/>
                  <a:ext cx="4867377" cy="822294"/>
                </a:xfrm>
                <a:prstGeom prst="rect">
                  <a:avLst/>
                </a:prstGeom>
              </p:spPr>
            </p:pic>
          </p:grp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6794FF17-83A2-CD84-7E4D-4345BBC701D7}"/>
                  </a:ext>
                </a:extLst>
              </p:cNvPr>
              <p:cNvSpPr txBox="1"/>
              <p:nvPr/>
            </p:nvSpPr>
            <p:spPr>
              <a:xfrm>
                <a:off x="1689659" y="16037732"/>
                <a:ext cx="2577313" cy="638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ontserrat-ExtraBold"/>
                    <a:ea typeface="+mn-ea"/>
                    <a:cs typeface="+mn-cs"/>
                  </a:rPr>
                  <a:t>Use Cases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57A397D-5580-C993-D4C3-03067954170C}"/>
                </a:ext>
              </a:extLst>
            </p:cNvPr>
            <p:cNvGrpSpPr/>
            <p:nvPr/>
          </p:nvGrpSpPr>
          <p:grpSpPr>
            <a:xfrm>
              <a:off x="7424785" y="3304836"/>
              <a:ext cx="4553211" cy="738664"/>
              <a:chOff x="9934231" y="10498886"/>
              <a:chExt cx="4553211" cy="738664"/>
            </a:xfrm>
          </p:grpSpPr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D67CA7E4-915B-B20A-5FC5-8DF5701C7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58304" y="10535256"/>
                <a:ext cx="829138" cy="632323"/>
              </a:xfrm>
              <a:prstGeom prst="rect">
                <a:avLst/>
              </a:prstGeom>
            </p:spPr>
          </p:pic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1F323BBD-154B-28CE-266C-582FC731ECF9}"/>
                  </a:ext>
                </a:extLst>
              </p:cNvPr>
              <p:cNvSpPr txBox="1"/>
              <p:nvPr/>
            </p:nvSpPr>
            <p:spPr>
              <a:xfrm>
                <a:off x="9934231" y="10498886"/>
                <a:ext cx="37344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/>
                  <a:t>Use case 2: </a:t>
                </a:r>
                <a:r>
                  <a:rPr lang="en-US" sz="1400" dirty="0"/>
                  <a:t>CNC for integrated machine </a:t>
                </a:r>
              </a:p>
              <a:p>
                <a:pPr algn="r"/>
                <a:r>
                  <a:rPr lang="en-US" sz="1400" dirty="0"/>
                  <a:t>tool and robot control </a:t>
                </a:r>
              </a:p>
              <a:p>
                <a:pPr algn="r"/>
                <a:r>
                  <a:rPr lang="en-US" sz="1400" b="1" dirty="0"/>
                  <a:t>Lead: </a:t>
                </a:r>
                <a:r>
                  <a:rPr lang="en-US" sz="1400" dirty="0"/>
                  <a:t>Fagor Aotek, ES, and Tekniker, ES. </a:t>
                </a:r>
              </a:p>
            </p:txBody>
          </p:sp>
        </p:grpSp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C2C29FC5-B97E-D261-8CC3-1AF8BFC5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76302" y="2682469"/>
              <a:ext cx="935792" cy="590777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4B9B99BC-28DB-9743-2131-B87ABFF98768}"/>
                </a:ext>
              </a:extLst>
            </p:cNvPr>
            <p:cNvSpPr txBox="1"/>
            <p:nvPr/>
          </p:nvSpPr>
          <p:spPr>
            <a:xfrm>
              <a:off x="9212094" y="2614399"/>
              <a:ext cx="3579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Use case 1: </a:t>
              </a:r>
              <a:r>
                <a:rPr lang="en-US" sz="1400" dirty="0"/>
                <a:t>Industrial drive for smart mechatronics applications </a:t>
              </a:r>
            </a:p>
            <a:p>
              <a:r>
                <a:rPr lang="en-US" sz="1400" b="1" dirty="0"/>
                <a:t>Lead: </a:t>
              </a:r>
              <a:r>
                <a:rPr lang="en-US" sz="1400" dirty="0"/>
                <a:t>Gefran, IT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9507B69F-D336-62F2-3B80-0254C79E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18383" y="4104929"/>
              <a:ext cx="993711" cy="509487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2FD4827-7EB2-82A9-F9DE-A466CC4EFE77}"/>
                </a:ext>
              </a:extLst>
            </p:cNvPr>
            <p:cNvSpPr txBox="1"/>
            <p:nvPr/>
          </p:nvSpPr>
          <p:spPr>
            <a:xfrm>
              <a:off x="9161801" y="4098063"/>
              <a:ext cx="3810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Use case 3: </a:t>
              </a:r>
              <a:r>
                <a:rPr lang="en-US" sz="1400" dirty="0"/>
                <a:t>Tactile Robot Teleoperation</a:t>
              </a:r>
            </a:p>
            <a:p>
              <a:r>
                <a:rPr lang="en-US" sz="1400" b="1" dirty="0"/>
                <a:t>Lead: </a:t>
              </a:r>
              <a:r>
                <a:rPr lang="en-US" sz="1400" dirty="0"/>
                <a:t>Tyndall National Institute, IE </a:t>
              </a:r>
            </a:p>
          </p:txBody>
        </p:sp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E20C62A7-2941-F3C5-BDC9-1FD5C7D5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13613" y="4658193"/>
              <a:ext cx="869949" cy="619222"/>
            </a:xfrm>
            <a:prstGeom prst="rect">
              <a:avLst/>
            </a:prstGeom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96DC015-5197-76CB-C826-79BEE2E0026C}"/>
                </a:ext>
              </a:extLst>
            </p:cNvPr>
            <p:cNvSpPr txBox="1"/>
            <p:nvPr/>
          </p:nvSpPr>
          <p:spPr>
            <a:xfrm>
              <a:off x="7457670" y="4630748"/>
              <a:ext cx="36559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Use case 4</a:t>
              </a:r>
              <a:r>
                <a:rPr lang="en-US" sz="1400" dirty="0"/>
                <a:t>: Advanced and Intuitive </a:t>
              </a:r>
            </a:p>
            <a:p>
              <a:pPr algn="r"/>
              <a:r>
                <a:rPr lang="en-US" sz="1400" dirty="0"/>
                <a:t>robot control and programming control</a:t>
              </a:r>
            </a:p>
            <a:p>
              <a:pPr algn="r"/>
              <a:r>
                <a:rPr lang="en-US" sz="1400" b="1" dirty="0"/>
                <a:t>Lead: </a:t>
              </a: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University of West Bohemia</a:t>
              </a:r>
              <a:r>
                <a:rPr lang="en-US" sz="1400" dirty="0"/>
                <a:t>, CZ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4724E-3230-F04E-E0E1-CFF8D6188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6</a:t>
            </a:fld>
            <a:r>
              <a:rPr lang="en-US"/>
              <a:t>&gt;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F19818-3B1D-90B9-557D-C0A9451BF3F0}"/>
              </a:ext>
            </a:extLst>
          </p:cNvPr>
          <p:cNvGrpSpPr/>
          <p:nvPr/>
        </p:nvGrpSpPr>
        <p:grpSpPr>
          <a:xfrm>
            <a:off x="0" y="1229119"/>
            <a:ext cx="4065804" cy="3779111"/>
            <a:chOff x="0" y="1831002"/>
            <a:chExt cx="4065804" cy="377911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9E91B4-6B3F-B4AC-8282-A12FFE607C63}"/>
                </a:ext>
              </a:extLst>
            </p:cNvPr>
            <p:cNvGrpSpPr/>
            <p:nvPr/>
          </p:nvGrpSpPr>
          <p:grpSpPr>
            <a:xfrm>
              <a:off x="0" y="1831002"/>
              <a:ext cx="4065804" cy="3779111"/>
              <a:chOff x="81695" y="8733221"/>
              <a:chExt cx="4898979" cy="461074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7A91662-9E19-4A1C-46C9-AE071FCA104A}"/>
                  </a:ext>
                </a:extLst>
              </p:cNvPr>
              <p:cNvGrpSpPr/>
              <p:nvPr/>
            </p:nvGrpSpPr>
            <p:grpSpPr>
              <a:xfrm>
                <a:off x="81695" y="8733221"/>
                <a:ext cx="4867377" cy="4610743"/>
                <a:chOff x="507034" y="15842852"/>
                <a:chExt cx="4867377" cy="461074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28CD18E-3185-6AE4-F297-CED4BCEE7D4A}"/>
                    </a:ext>
                  </a:extLst>
                </p:cNvPr>
                <p:cNvGrpSpPr/>
                <p:nvPr/>
              </p:nvGrpSpPr>
              <p:grpSpPr>
                <a:xfrm>
                  <a:off x="507034" y="15842852"/>
                  <a:ext cx="4867377" cy="4610743"/>
                  <a:chOff x="507034" y="15842852"/>
                  <a:chExt cx="4867377" cy="4610743"/>
                </a:xfrm>
              </p:grpSpPr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8A230BD2-F6DC-0E18-BF31-C67D3F157732}"/>
                      </a:ext>
                    </a:extLst>
                  </p:cNvPr>
                  <p:cNvSpPr/>
                  <p:nvPr/>
                </p:nvSpPr>
                <p:spPr>
                  <a:xfrm>
                    <a:off x="612268" y="15899495"/>
                    <a:ext cx="4704217" cy="4554100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2A1265D4-6ACD-1922-1B2E-07DB540564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prstClr val="black"/>
                      <a:srgbClr val="FFA002">
                        <a:tint val="45000"/>
                        <a:satMod val="400000"/>
                      </a:srgbClr>
                    </a:duotone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artisticCrisscrossEtching/>
                            </a14:imgEffect>
                            <a14:imgEffect>
                              <a14:brightnessContrast bright="40000"/>
                            </a14:imgEffect>
                          </a14:imgLayer>
                        </a14:imgProps>
                      </a:ext>
                    </a:extLst>
                  </a:blip>
                  <a:srcRect b="68850"/>
                  <a:stretch/>
                </p:blipFill>
                <p:spPr>
                  <a:xfrm>
                    <a:off x="507034" y="15842852"/>
                    <a:ext cx="4867377" cy="82229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0EAC203-E699-91B1-D84A-FF538D586BCF}"/>
                    </a:ext>
                  </a:extLst>
                </p:cNvPr>
                <p:cNvSpPr txBox="1"/>
                <p:nvPr/>
              </p:nvSpPr>
              <p:spPr>
                <a:xfrm>
                  <a:off x="2210555" y="16037732"/>
                  <a:ext cx="2056418" cy="6383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ontserrat-ExtraBold"/>
                      <a:ea typeface="+mn-ea"/>
                      <a:cs typeface="+mn-cs"/>
                    </a:rPr>
                    <a:t>Pilots</a:t>
                  </a: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1492BD-3BF2-21B2-0754-A0F7F0C876B1}"/>
                  </a:ext>
                </a:extLst>
              </p:cNvPr>
              <p:cNvSpPr txBox="1"/>
              <p:nvPr/>
            </p:nvSpPr>
            <p:spPr>
              <a:xfrm>
                <a:off x="1353849" y="9664803"/>
                <a:ext cx="2294646" cy="638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0" dirty="0">
                    <a:effectLst/>
                  </a:rPr>
                  <a:t>Pilot 1:</a:t>
                </a:r>
                <a:r>
                  <a:rPr lang="el-GR" sz="1400" b="1" dirty="0"/>
                  <a:t> </a:t>
                </a:r>
                <a:r>
                  <a:rPr lang="en-US" sz="1400" i="0" dirty="0" err="1">
                    <a:effectLst/>
                  </a:rPr>
                  <a:t>Tissector</a:t>
                </a:r>
                <a:endParaRPr lang="el-GR" sz="1400" i="0" dirty="0">
                  <a:effectLst/>
                </a:endParaRPr>
              </a:p>
              <a:p>
                <a:r>
                  <a:rPr lang="en-US" sz="1400" b="1" dirty="0"/>
                  <a:t>Lead</a:t>
                </a:r>
                <a:r>
                  <a:rPr lang="en-US" sz="1400" dirty="0"/>
                  <a:t>: Sioux,</a:t>
                </a:r>
                <a:r>
                  <a:rPr lang="el-GR" sz="1400" dirty="0"/>
                  <a:t> </a:t>
                </a:r>
                <a:r>
                  <a:rPr lang="en-US" sz="1400" dirty="0"/>
                  <a:t>NL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3090DDE-E796-8300-C01F-0004774C8136}"/>
                  </a:ext>
                </a:extLst>
              </p:cNvPr>
              <p:cNvGrpSpPr/>
              <p:nvPr/>
            </p:nvGrpSpPr>
            <p:grpSpPr>
              <a:xfrm>
                <a:off x="400394" y="10369245"/>
                <a:ext cx="4141381" cy="666185"/>
                <a:chOff x="405064" y="10467988"/>
                <a:chExt cx="4141381" cy="666185"/>
              </a:xfrm>
            </p:grpSpPr>
            <p:pic>
              <p:nvPicPr>
                <p:cNvPr id="33" name="Picture 3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FBFB0B2-5C05-3FD2-FD62-097AE1DAC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b="2766"/>
                <a:stretch/>
              </p:blipFill>
              <p:spPr bwMode="auto">
                <a:xfrm>
                  <a:off x="3850445" y="10467988"/>
                  <a:ext cx="696000" cy="626471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F696299-1A4A-6D4F-581C-0F0E0DAF4D69}"/>
                    </a:ext>
                  </a:extLst>
                </p:cNvPr>
                <p:cNvSpPr txBox="1"/>
                <p:nvPr/>
              </p:nvSpPr>
              <p:spPr>
                <a:xfrm>
                  <a:off x="405064" y="10524206"/>
                  <a:ext cx="3355671" cy="609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>
                      <a:cs typeface="Arial" panose="020B0604020202020204" pitchFamily="34" charset="0"/>
                    </a:rPr>
                    <a:t>Pilot 2: </a:t>
                  </a:r>
                  <a:r>
                    <a:rPr lang="en-US" sz="1400" dirty="0">
                      <a:cs typeface="Arial" panose="020B0604020202020204" pitchFamily="34" charset="0"/>
                    </a:rPr>
                    <a:t>Semiconductor production</a:t>
                  </a:r>
                  <a:r>
                    <a:rPr lang="el-GR" sz="1400" dirty="0">
                      <a:cs typeface="Arial" panose="020B0604020202020204" pitchFamily="34" charset="0"/>
                    </a:rPr>
                    <a:t> </a:t>
                  </a:r>
                </a:p>
                <a:p>
                  <a:pPr algn="r"/>
                  <a:r>
                    <a:rPr lang="en-US" sz="1400" b="1" dirty="0">
                      <a:cs typeface="Arial" panose="020B0604020202020204" pitchFamily="34" charset="0"/>
                    </a:rPr>
                    <a:t>Lead:</a:t>
                  </a:r>
                  <a:r>
                    <a:rPr lang="el-GR" sz="1400" b="1" dirty="0">
                      <a:cs typeface="Arial" panose="020B0604020202020204" pitchFamily="34" charset="0"/>
                    </a:rPr>
                    <a:t> </a:t>
                  </a:r>
                  <a:r>
                    <a:rPr lang="en-US" sz="1400" dirty="0">
                      <a:cs typeface="Arial" panose="020B0604020202020204" pitchFamily="34" charset="0"/>
                    </a:rPr>
                    <a:t>ITEC B.V., NL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45061E-2159-3443-D1DC-5B8F533C819B}"/>
                  </a:ext>
                </a:extLst>
              </p:cNvPr>
              <p:cNvGrpSpPr/>
              <p:nvPr/>
            </p:nvGrpSpPr>
            <p:grpSpPr>
              <a:xfrm>
                <a:off x="487313" y="11054522"/>
                <a:ext cx="3947345" cy="662978"/>
                <a:chOff x="484771" y="11281988"/>
                <a:chExt cx="3947345" cy="662978"/>
              </a:xfrm>
            </p:grpSpPr>
            <p:pic>
              <p:nvPicPr>
                <p:cNvPr id="31" name="Picture 30" descr="A picture containing indoor, kitchen, table, worktable&#10;&#10;Description automatically generated">
                  <a:extLst>
                    <a:ext uri="{FF2B5EF4-FFF2-40B4-BE49-F238E27FC236}">
                      <a16:creationId xmlns:a16="http://schemas.microsoft.com/office/drawing/2014/main" id="{66154DA7-AF9C-77CE-DC14-3EE0EB1FA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4771" y="11281988"/>
                  <a:ext cx="752727" cy="661633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F24AB45-A3EC-5626-E440-86076B2F672B}"/>
                    </a:ext>
                  </a:extLst>
                </p:cNvPr>
                <p:cNvSpPr txBox="1"/>
                <p:nvPr/>
              </p:nvSpPr>
              <p:spPr>
                <a:xfrm>
                  <a:off x="1327210" y="11329413"/>
                  <a:ext cx="3104906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Pilot 3: </a:t>
                  </a:r>
                  <a:r>
                    <a:rPr lang="en-US" sz="1400" dirty="0"/>
                    <a:t>High speed packaging</a:t>
                  </a:r>
                  <a:r>
                    <a:rPr lang="el-GR" sz="1400" dirty="0"/>
                    <a:t> </a:t>
                  </a:r>
                </a:p>
                <a:p>
                  <a:r>
                    <a:rPr lang="en-US" sz="1400" b="1" dirty="0"/>
                    <a:t>Lead: </a:t>
                  </a:r>
                  <a:r>
                    <a:rPr lang="en-US" sz="1400" dirty="0"/>
                    <a:t>CRIT, IT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1BC777B-E771-A9C5-48F5-FB765D55F0EA}"/>
                  </a:ext>
                </a:extLst>
              </p:cNvPr>
              <p:cNvGrpSpPr/>
              <p:nvPr/>
            </p:nvGrpSpPr>
            <p:grpSpPr>
              <a:xfrm>
                <a:off x="487314" y="11754300"/>
                <a:ext cx="4050318" cy="652380"/>
                <a:chOff x="483306" y="11998170"/>
                <a:chExt cx="4050318" cy="652380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97FBDFAB-067D-6B41-543E-03209BB1A4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37625" y="11998170"/>
                  <a:ext cx="695999" cy="606769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5BED0D4-629A-783C-D27D-C8DAD6EFEEE9}"/>
                    </a:ext>
                  </a:extLst>
                </p:cNvPr>
                <p:cNvSpPr txBox="1"/>
                <p:nvPr/>
              </p:nvSpPr>
              <p:spPr>
                <a:xfrm>
                  <a:off x="483306" y="12040583"/>
                  <a:ext cx="3248988" cy="609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Pilot 4</a:t>
                  </a:r>
                  <a:r>
                    <a:rPr lang="en-US" sz="1400" dirty="0"/>
                    <a:t>: Healthcare robotics</a:t>
                  </a:r>
                  <a:r>
                    <a:rPr lang="el-GR" sz="1400" dirty="0"/>
                    <a:t> </a:t>
                  </a:r>
                </a:p>
                <a:p>
                  <a:pPr algn="r"/>
                  <a:r>
                    <a:rPr lang="en-US" sz="1400" b="1" dirty="0"/>
                    <a:t>Lead: </a:t>
                  </a:r>
                  <a:r>
                    <a:rPr lang="en-US" sz="1400" dirty="0"/>
                    <a:t>Philips Medical Systems, NL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B349E42-0DE8-BE14-51E1-4791009B1033}"/>
                  </a:ext>
                </a:extLst>
              </p:cNvPr>
              <p:cNvGrpSpPr/>
              <p:nvPr/>
            </p:nvGrpSpPr>
            <p:grpSpPr>
              <a:xfrm>
                <a:off x="493203" y="12503057"/>
                <a:ext cx="4487471" cy="638784"/>
                <a:chOff x="493203" y="12586877"/>
                <a:chExt cx="4487471" cy="638784"/>
              </a:xfrm>
            </p:grpSpPr>
            <p:pic>
              <p:nvPicPr>
                <p:cNvPr id="27" name="Picture 26" descr="A picture containing indoor, bag&#10;&#10;Description automatically generated">
                  <a:extLst>
                    <a:ext uri="{FF2B5EF4-FFF2-40B4-BE49-F238E27FC236}">
                      <a16:creationId xmlns:a16="http://schemas.microsoft.com/office/drawing/2014/main" id="{E98D1727-6439-610C-8C99-EC602940D9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1261" r="7817"/>
                <a:stretch/>
              </p:blipFill>
              <p:spPr bwMode="auto">
                <a:xfrm>
                  <a:off x="493203" y="12586877"/>
                  <a:ext cx="739549" cy="612373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61F2D57-4067-72E8-BFF2-96C7517DB9FB}"/>
                    </a:ext>
                  </a:extLst>
                </p:cNvPr>
                <p:cNvSpPr txBox="1"/>
                <p:nvPr/>
              </p:nvSpPr>
              <p:spPr>
                <a:xfrm>
                  <a:off x="1322278" y="12615695"/>
                  <a:ext cx="3658396" cy="609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Pilot 5</a:t>
                  </a:r>
                  <a:r>
                    <a:rPr lang="en-US" sz="1400" dirty="0"/>
                    <a:t>: Mining/tunneling robotic boom </a:t>
                  </a:r>
                  <a:endParaRPr lang="el-GR" sz="1400" dirty="0"/>
                </a:p>
                <a:p>
                  <a:r>
                    <a:rPr lang="en-US" sz="1400" dirty="0"/>
                    <a:t>Manipulator </a:t>
                  </a:r>
                  <a:r>
                    <a:rPr lang="en-US" sz="1400" b="1" dirty="0"/>
                    <a:t>Lead: </a:t>
                  </a:r>
                  <a:r>
                    <a:rPr lang="en-US" sz="1400" dirty="0"/>
                    <a:t>Normet, FI</a:t>
                  </a:r>
                </a:p>
              </p:txBody>
            </p:sp>
          </p:grp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032DC50-ED79-F7B1-A25E-88082F295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94" y="2578221"/>
              <a:ext cx="721127" cy="559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DF2F4383-9128-4A67-49C7-7BCBEB455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036239"/>
              </p:ext>
            </p:extLst>
          </p:nvPr>
        </p:nvGraphicFramePr>
        <p:xfrm>
          <a:off x="2545787" y="5071747"/>
          <a:ext cx="91144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418">
                  <a:extLst>
                    <a:ext uri="{9D8B030D-6E8A-4147-A177-3AD203B41FA5}">
                      <a16:colId xmlns:a16="http://schemas.microsoft.com/office/drawing/2014/main" val="1700000298"/>
                    </a:ext>
                  </a:extLst>
                </a:gridCol>
                <a:gridCol w="7514002">
                  <a:extLst>
                    <a:ext uri="{9D8B030D-6E8A-4147-A177-3AD203B41FA5}">
                      <a16:colId xmlns:a16="http://schemas.microsoft.com/office/drawing/2014/main" val="311136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Applications defined at the machine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6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Demonstrators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Applications defined at the industrial production-line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67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Partial applications on commercial productions of motion control ecosystem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473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95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5B6A-CD23-C0B5-8D49-6C242838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8" y="106634"/>
            <a:ext cx="11151044" cy="847279"/>
          </a:xfrm>
        </p:spPr>
        <p:txBody>
          <a:bodyPr>
            <a:normAutofit/>
          </a:bodyPr>
          <a:lstStyle/>
          <a:p>
            <a:r>
              <a:rPr lang="en-US" dirty="0"/>
              <a:t>The benefits (some of the expected results per case)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99A2270-8909-8D22-7141-B5DA99F032BF}"/>
              </a:ext>
            </a:extLst>
          </p:cNvPr>
          <p:cNvCxnSpPr>
            <a:cxnSpLocks/>
          </p:cNvCxnSpPr>
          <p:nvPr/>
        </p:nvCxnSpPr>
        <p:spPr>
          <a:xfrm flipV="1">
            <a:off x="0" y="3691648"/>
            <a:ext cx="12192000" cy="33538"/>
          </a:xfrm>
          <a:prstGeom prst="line">
            <a:avLst/>
          </a:prstGeom>
          <a:ln w="34925" cap="rnd" cmpd="thickThin">
            <a:solidFill>
              <a:srgbClr val="FFCF8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4DA4A1-7C91-F86C-0159-B53AA97C9BFF}"/>
              </a:ext>
            </a:extLst>
          </p:cNvPr>
          <p:cNvGrpSpPr/>
          <p:nvPr/>
        </p:nvGrpSpPr>
        <p:grpSpPr>
          <a:xfrm>
            <a:off x="679157" y="2141902"/>
            <a:ext cx="2314720" cy="1410298"/>
            <a:chOff x="679157" y="2141902"/>
            <a:chExt cx="2314720" cy="141029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650FE1A-87FD-3D8D-8AC6-146D540C461B}"/>
                </a:ext>
              </a:extLst>
            </p:cNvPr>
            <p:cNvSpPr txBox="1"/>
            <p:nvPr/>
          </p:nvSpPr>
          <p:spPr>
            <a:xfrm>
              <a:off x="945960" y="2243023"/>
              <a:ext cx="1758350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rPr>
                <a:t>50%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622A6-1242-DC8B-0577-CB821B20C3F3}"/>
                </a:ext>
              </a:extLst>
            </p:cNvPr>
            <p:cNvGrpSpPr/>
            <p:nvPr/>
          </p:nvGrpSpPr>
          <p:grpSpPr>
            <a:xfrm>
              <a:off x="679157" y="2141902"/>
              <a:ext cx="2314720" cy="1410298"/>
              <a:chOff x="679157" y="2141902"/>
              <a:chExt cx="2314720" cy="1410298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E75B116-B0F0-5546-6C19-94C5F304ED69}"/>
                  </a:ext>
                </a:extLst>
              </p:cNvPr>
              <p:cNvSpPr txBox="1"/>
              <p:nvPr/>
            </p:nvSpPr>
            <p:spPr>
              <a:xfrm>
                <a:off x="766170" y="2553327"/>
                <a:ext cx="2069627" cy="8771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Testing time reduction by using Digital Twins (Pilot 5)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B4E6BE-DF2F-B2B0-9B42-A3FDBADF19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9157" y="2141902"/>
                <a:ext cx="9579" cy="1410298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E98637C-6597-EE0F-6DE8-08A7D603F5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736" y="2144831"/>
                <a:ext cx="1468800" cy="0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7890AD7A-87ED-97B6-8B9B-1DD3578FFE37}"/>
                  </a:ext>
                </a:extLst>
              </p:cNvPr>
              <p:cNvGrpSpPr/>
              <p:nvPr/>
            </p:nvGrpSpPr>
            <p:grpSpPr>
              <a:xfrm>
                <a:off x="2024868" y="2961685"/>
                <a:ext cx="969009" cy="541776"/>
                <a:chOff x="2755064" y="6687994"/>
                <a:chExt cx="1231750" cy="518679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5A271E54-6830-0845-B354-F3D10A030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55064" y="7200435"/>
                  <a:ext cx="1231748" cy="6238"/>
                </a:xfrm>
                <a:prstGeom prst="line">
                  <a:avLst/>
                </a:prstGeom>
                <a:ln w="34925" cap="rnd" cmpd="thickThin">
                  <a:solidFill>
                    <a:srgbClr val="FFCF81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2BBB0C2-806D-C739-187E-EB0EAAF30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86813" y="6687994"/>
                  <a:ext cx="1" cy="454105"/>
                </a:xfrm>
                <a:prstGeom prst="line">
                  <a:avLst/>
                </a:prstGeom>
                <a:ln w="34925" cap="rnd" cmpd="thickThin">
                  <a:solidFill>
                    <a:srgbClr val="FFCF81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C625BE81-6C5D-88FC-02DF-7592C0267F14}"/>
                    </a:ext>
                  </a:extLst>
                </p:cNvPr>
                <p:cNvSpPr/>
                <p:nvPr/>
              </p:nvSpPr>
              <p:spPr>
                <a:xfrm>
                  <a:off x="3753497" y="7006825"/>
                  <a:ext cx="144000" cy="144000"/>
                </a:xfrm>
                <a:custGeom>
                  <a:avLst/>
                  <a:gdLst>
                    <a:gd name="connsiteX0" fmla="*/ 0 w 144000"/>
                    <a:gd name="connsiteY0" fmla="*/ 0 h 144000"/>
                    <a:gd name="connsiteX1" fmla="*/ 144000 w 144000"/>
                    <a:gd name="connsiteY1" fmla="*/ 0 h 144000"/>
                    <a:gd name="connsiteX2" fmla="*/ 144000 w 144000"/>
                    <a:gd name="connsiteY2" fmla="*/ 144000 h 144000"/>
                    <a:gd name="connsiteX3" fmla="*/ 0 w 144000"/>
                    <a:gd name="connsiteY3" fmla="*/ 144000 h 144000"/>
                    <a:gd name="connsiteX4" fmla="*/ 0 w 144000"/>
                    <a:gd name="connsiteY4" fmla="*/ 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 fill="none" extrusionOk="0">
                      <a:moveTo>
                        <a:pt x="0" y="0"/>
                      </a:moveTo>
                      <a:cubicBezTo>
                        <a:pt x="35974" y="-15093"/>
                        <a:pt x="112706" y="6289"/>
                        <a:pt x="144000" y="0"/>
                      </a:cubicBezTo>
                      <a:cubicBezTo>
                        <a:pt x="159415" y="38483"/>
                        <a:pt x="128421" y="108756"/>
                        <a:pt x="144000" y="144000"/>
                      </a:cubicBezTo>
                      <a:cubicBezTo>
                        <a:pt x="73263" y="158773"/>
                        <a:pt x="46848" y="129291"/>
                        <a:pt x="0" y="144000"/>
                      </a:cubicBezTo>
                      <a:cubicBezTo>
                        <a:pt x="-9926" y="91397"/>
                        <a:pt x="9734" y="61007"/>
                        <a:pt x="0" y="0"/>
                      </a:cubicBezTo>
                      <a:close/>
                    </a:path>
                    <a:path w="144000" h="144000" stroke="0" extrusionOk="0">
                      <a:moveTo>
                        <a:pt x="0" y="0"/>
                      </a:moveTo>
                      <a:cubicBezTo>
                        <a:pt x="46163" y="-5053"/>
                        <a:pt x="108552" y="16547"/>
                        <a:pt x="144000" y="0"/>
                      </a:cubicBezTo>
                      <a:cubicBezTo>
                        <a:pt x="160231" y="43851"/>
                        <a:pt x="142840" y="114955"/>
                        <a:pt x="144000" y="144000"/>
                      </a:cubicBezTo>
                      <a:cubicBezTo>
                        <a:pt x="102145" y="152519"/>
                        <a:pt x="52834" y="133120"/>
                        <a:pt x="0" y="144000"/>
                      </a:cubicBezTo>
                      <a:cubicBezTo>
                        <a:pt x="-2893" y="106753"/>
                        <a:pt x="12151" y="7015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4925" cap="rnd" cmpd="thickThin">
                  <a:solidFill>
                    <a:srgbClr val="FFCF81"/>
                  </a:solidFill>
                  <a:prstDash val="sysDash"/>
                  <a:round/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F3ED17-DF4C-40CB-A389-07136CE80C77}"/>
              </a:ext>
            </a:extLst>
          </p:cNvPr>
          <p:cNvGrpSpPr/>
          <p:nvPr/>
        </p:nvGrpSpPr>
        <p:grpSpPr>
          <a:xfrm>
            <a:off x="3141731" y="1806496"/>
            <a:ext cx="1965928" cy="1871982"/>
            <a:chOff x="3141731" y="1806496"/>
            <a:chExt cx="1965928" cy="187198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B433D5A-E676-DCB9-B44D-339DDF5A98C3}"/>
                </a:ext>
              </a:extLst>
            </p:cNvPr>
            <p:cNvSpPr txBox="1"/>
            <p:nvPr/>
          </p:nvSpPr>
          <p:spPr>
            <a:xfrm>
              <a:off x="3232123" y="1806496"/>
              <a:ext cx="1693666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rPr>
                <a:t>10%</a:t>
              </a:r>
              <a:endPara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9DF4EF5-D457-C273-5B1E-BF85B9A02B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2910" y="1925086"/>
              <a:ext cx="5030" cy="1753392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653E3EE-FFA8-634E-F3B1-BA78D06CC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2123" y="1827759"/>
              <a:ext cx="1295393" cy="1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AF85A26-FC69-C616-A6EB-5A3B3A79A9C5}"/>
                </a:ext>
              </a:extLst>
            </p:cNvPr>
            <p:cNvGrpSpPr/>
            <p:nvPr/>
          </p:nvGrpSpPr>
          <p:grpSpPr>
            <a:xfrm>
              <a:off x="4112014" y="2724963"/>
              <a:ext cx="969007" cy="573154"/>
              <a:chOff x="2838662" y="6802446"/>
              <a:chExt cx="1231748" cy="548719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8A418C7-5219-6CC1-C2F7-FFC868756A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8662" y="7344927"/>
                <a:ext cx="1231748" cy="6238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7DA6B12-11B4-5494-E1A7-95DE9D42F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0710" y="6802446"/>
                <a:ext cx="1" cy="454105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590704B-B65A-52D4-7C70-509252A3F173}"/>
                  </a:ext>
                </a:extLst>
              </p:cNvPr>
              <p:cNvSpPr/>
              <p:nvPr/>
            </p:nvSpPr>
            <p:spPr>
              <a:xfrm>
                <a:off x="3784347" y="7137242"/>
                <a:ext cx="144000" cy="144000"/>
              </a:xfrm>
              <a:custGeom>
                <a:avLst/>
                <a:gdLst>
                  <a:gd name="connsiteX0" fmla="*/ 0 w 144000"/>
                  <a:gd name="connsiteY0" fmla="*/ 0 h 144000"/>
                  <a:gd name="connsiteX1" fmla="*/ 144000 w 144000"/>
                  <a:gd name="connsiteY1" fmla="*/ 0 h 144000"/>
                  <a:gd name="connsiteX2" fmla="*/ 144000 w 144000"/>
                  <a:gd name="connsiteY2" fmla="*/ 144000 h 144000"/>
                  <a:gd name="connsiteX3" fmla="*/ 0 w 144000"/>
                  <a:gd name="connsiteY3" fmla="*/ 144000 h 144000"/>
                  <a:gd name="connsiteX4" fmla="*/ 0 w 144000"/>
                  <a:gd name="connsiteY4" fmla="*/ 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00" h="144000" fill="none" extrusionOk="0">
                    <a:moveTo>
                      <a:pt x="0" y="0"/>
                    </a:moveTo>
                    <a:cubicBezTo>
                      <a:pt x="49413" y="-8344"/>
                      <a:pt x="81083" y="4538"/>
                      <a:pt x="144000" y="0"/>
                    </a:cubicBezTo>
                    <a:cubicBezTo>
                      <a:pt x="147274" y="37216"/>
                      <a:pt x="126976" y="99709"/>
                      <a:pt x="144000" y="144000"/>
                    </a:cubicBezTo>
                    <a:cubicBezTo>
                      <a:pt x="91088" y="159063"/>
                      <a:pt x="68851" y="130932"/>
                      <a:pt x="0" y="144000"/>
                    </a:cubicBezTo>
                    <a:cubicBezTo>
                      <a:pt x="-10172" y="74309"/>
                      <a:pt x="1178" y="56432"/>
                      <a:pt x="0" y="0"/>
                    </a:cubicBezTo>
                    <a:close/>
                  </a:path>
                  <a:path w="144000" h="144000" stroke="0" extrusionOk="0">
                    <a:moveTo>
                      <a:pt x="0" y="0"/>
                    </a:moveTo>
                    <a:cubicBezTo>
                      <a:pt x="35953" y="-3167"/>
                      <a:pt x="106803" y="1088"/>
                      <a:pt x="144000" y="0"/>
                    </a:cubicBezTo>
                    <a:cubicBezTo>
                      <a:pt x="147086" y="67032"/>
                      <a:pt x="136872" y="82494"/>
                      <a:pt x="144000" y="144000"/>
                    </a:cubicBezTo>
                    <a:cubicBezTo>
                      <a:pt x="105621" y="146529"/>
                      <a:pt x="43841" y="127102"/>
                      <a:pt x="0" y="144000"/>
                    </a:cubicBezTo>
                    <a:cubicBezTo>
                      <a:pt x="-1284" y="102578"/>
                      <a:pt x="10305" y="5678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 cap="rnd" cmpd="thickThin">
                <a:solidFill>
                  <a:srgbClr val="FFCF81"/>
                </a:solidFill>
                <a:prstDash val="sysDash"/>
                <a:round/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E36F865-7F41-AC66-F6C8-54AD6A71A984}"/>
                </a:ext>
              </a:extLst>
            </p:cNvPr>
            <p:cNvSpPr txBox="1"/>
            <p:nvPr/>
          </p:nvSpPr>
          <p:spPr>
            <a:xfrm>
              <a:off x="3141731" y="2164318"/>
              <a:ext cx="1965928" cy="113877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Reduction of accidents</a:t>
              </a:r>
              <a:r>
                <a:rPr kumimoji="0" lang="el-GR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 Warehouse logistics  (Demo 3)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3F554D-1361-1851-1CFD-05D3113DD7C5}"/>
              </a:ext>
            </a:extLst>
          </p:cNvPr>
          <p:cNvGrpSpPr/>
          <p:nvPr/>
        </p:nvGrpSpPr>
        <p:grpSpPr>
          <a:xfrm>
            <a:off x="941732" y="3704322"/>
            <a:ext cx="2648432" cy="1662200"/>
            <a:chOff x="941732" y="3704322"/>
            <a:chExt cx="2648432" cy="166220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2EF2DEE-84FE-BD5F-7A98-5AC3AB6E14B8}"/>
                </a:ext>
              </a:extLst>
            </p:cNvPr>
            <p:cNvSpPr txBox="1"/>
            <p:nvPr/>
          </p:nvSpPr>
          <p:spPr>
            <a:xfrm>
              <a:off x="1599433" y="4059614"/>
              <a:ext cx="1515956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rPr>
                <a:t>10%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97540A2-4D26-E994-7821-7A48DEDC68CE}"/>
                </a:ext>
              </a:extLst>
            </p:cNvPr>
            <p:cNvSpPr/>
            <p:nvPr/>
          </p:nvSpPr>
          <p:spPr>
            <a:xfrm>
              <a:off x="3398205" y="5156132"/>
              <a:ext cx="113284" cy="1504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CF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75D39AB-8A63-6A8F-4167-72D79A336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3023" y="3704322"/>
              <a:ext cx="18204" cy="1662200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7C6DE24-504A-073A-F2D9-EA863FE65F07}"/>
                </a:ext>
              </a:extLst>
            </p:cNvPr>
            <p:cNvCxnSpPr>
              <a:cxnSpLocks/>
            </p:cNvCxnSpPr>
            <p:nvPr/>
          </p:nvCxnSpPr>
          <p:spPr>
            <a:xfrm>
              <a:off x="2325349" y="5359886"/>
              <a:ext cx="1241533" cy="0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274ABC9-D5FE-D5E4-FDEA-5C0AC4AD39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732" y="3984766"/>
              <a:ext cx="5457" cy="1104880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74A66B2-A707-0BF6-FACA-7B1C3D00E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430" y="4000073"/>
              <a:ext cx="1123369" cy="2342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03445F3-754A-7F7E-8385-702C34DEC6B0}"/>
                </a:ext>
              </a:extLst>
            </p:cNvPr>
            <p:cNvSpPr txBox="1"/>
            <p:nvPr/>
          </p:nvSpPr>
          <p:spPr>
            <a:xfrm>
              <a:off x="945960" y="4373129"/>
              <a:ext cx="2644204" cy="87716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Increase of machine speed/ production rate </a:t>
              </a:r>
              <a:b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(Pilot 2, 3)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A533A0-0241-D1A1-C019-569713C39DC3}"/>
              </a:ext>
            </a:extLst>
          </p:cNvPr>
          <p:cNvGrpSpPr/>
          <p:nvPr/>
        </p:nvGrpSpPr>
        <p:grpSpPr>
          <a:xfrm>
            <a:off x="5381289" y="2360749"/>
            <a:ext cx="1699460" cy="1349637"/>
            <a:chOff x="5381289" y="2383899"/>
            <a:chExt cx="1699460" cy="134963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4AD3F68-E1CA-6BF9-E41E-67685E4C8A72}"/>
                </a:ext>
              </a:extLst>
            </p:cNvPr>
            <p:cNvSpPr txBox="1"/>
            <p:nvPr/>
          </p:nvSpPr>
          <p:spPr>
            <a:xfrm>
              <a:off x="5472322" y="2383899"/>
              <a:ext cx="1517395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rPr>
                <a:t>20-40%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B28B900-1CEB-DBD0-F8B3-3DF48CFB6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6251" y="2383899"/>
              <a:ext cx="0" cy="1349637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65CCFB2-0EFD-03FA-AA3F-BA6B196F4EBA}"/>
                </a:ext>
              </a:extLst>
            </p:cNvPr>
            <p:cNvCxnSpPr>
              <a:cxnSpLocks/>
            </p:cNvCxnSpPr>
            <p:nvPr/>
          </p:nvCxnSpPr>
          <p:spPr>
            <a:xfrm>
              <a:off x="5406251" y="2388852"/>
              <a:ext cx="1208472" cy="0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DBC5BED-5134-5A8C-59CD-30069660D0A6}"/>
                </a:ext>
              </a:extLst>
            </p:cNvPr>
            <p:cNvGrpSpPr/>
            <p:nvPr/>
          </p:nvGrpSpPr>
          <p:grpSpPr>
            <a:xfrm>
              <a:off x="6197354" y="3190417"/>
              <a:ext cx="722424" cy="430561"/>
              <a:chOff x="3122280" y="6687994"/>
              <a:chExt cx="880981" cy="454105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8AC73B0-59EE-2F09-E4FC-179E564AC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2280" y="7127305"/>
                <a:ext cx="880981" cy="0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83C0376-8BAA-3CE2-2261-F5AAB71C21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86813" y="6687994"/>
                <a:ext cx="1" cy="454105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1C0B29D-15C6-525C-8CC4-1EFBA5A44892}"/>
                  </a:ext>
                </a:extLst>
              </p:cNvPr>
              <p:cNvSpPr/>
              <p:nvPr/>
            </p:nvSpPr>
            <p:spPr>
              <a:xfrm>
                <a:off x="3753129" y="6902986"/>
                <a:ext cx="144000" cy="144000"/>
              </a:xfrm>
              <a:custGeom>
                <a:avLst/>
                <a:gdLst>
                  <a:gd name="connsiteX0" fmla="*/ 0 w 144000"/>
                  <a:gd name="connsiteY0" fmla="*/ 0 h 144000"/>
                  <a:gd name="connsiteX1" fmla="*/ 144000 w 144000"/>
                  <a:gd name="connsiteY1" fmla="*/ 0 h 144000"/>
                  <a:gd name="connsiteX2" fmla="*/ 144000 w 144000"/>
                  <a:gd name="connsiteY2" fmla="*/ 144000 h 144000"/>
                  <a:gd name="connsiteX3" fmla="*/ 0 w 144000"/>
                  <a:gd name="connsiteY3" fmla="*/ 144000 h 144000"/>
                  <a:gd name="connsiteX4" fmla="*/ 0 w 144000"/>
                  <a:gd name="connsiteY4" fmla="*/ 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00" h="144000" fill="none" extrusionOk="0">
                    <a:moveTo>
                      <a:pt x="0" y="0"/>
                    </a:moveTo>
                    <a:cubicBezTo>
                      <a:pt x="63601" y="-10514"/>
                      <a:pt x="103078" y="5872"/>
                      <a:pt x="144000" y="0"/>
                    </a:cubicBezTo>
                    <a:cubicBezTo>
                      <a:pt x="160812" y="44433"/>
                      <a:pt x="142520" y="111318"/>
                      <a:pt x="144000" y="144000"/>
                    </a:cubicBezTo>
                    <a:cubicBezTo>
                      <a:pt x="99228" y="148539"/>
                      <a:pt x="43095" y="136095"/>
                      <a:pt x="0" y="144000"/>
                    </a:cubicBezTo>
                    <a:cubicBezTo>
                      <a:pt x="-10370" y="90623"/>
                      <a:pt x="13516" y="50721"/>
                      <a:pt x="0" y="0"/>
                    </a:cubicBezTo>
                    <a:close/>
                  </a:path>
                  <a:path w="144000" h="144000" stroke="0" extrusionOk="0">
                    <a:moveTo>
                      <a:pt x="0" y="0"/>
                    </a:moveTo>
                    <a:cubicBezTo>
                      <a:pt x="44547" y="-3561"/>
                      <a:pt x="112065" y="12085"/>
                      <a:pt x="144000" y="0"/>
                    </a:cubicBezTo>
                    <a:cubicBezTo>
                      <a:pt x="152109" y="38287"/>
                      <a:pt x="140881" y="79785"/>
                      <a:pt x="144000" y="144000"/>
                    </a:cubicBezTo>
                    <a:cubicBezTo>
                      <a:pt x="97616" y="145009"/>
                      <a:pt x="63758" y="138941"/>
                      <a:pt x="0" y="144000"/>
                    </a:cubicBezTo>
                    <a:cubicBezTo>
                      <a:pt x="-16938" y="75428"/>
                      <a:pt x="5864" y="4380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 cap="rnd" cmpd="thickThin">
                <a:solidFill>
                  <a:srgbClr val="FFCF81"/>
                </a:solidFill>
                <a:prstDash val="sysDash"/>
                <a:round/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288854E-EDBC-2AA5-5D8E-6044DD516285}"/>
                </a:ext>
              </a:extLst>
            </p:cNvPr>
            <p:cNvSpPr txBox="1"/>
            <p:nvPr/>
          </p:nvSpPr>
          <p:spPr>
            <a:xfrm>
              <a:off x="5381289" y="2765349"/>
              <a:ext cx="1699460" cy="87716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Reduction of time-to-market (Pilot 4)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A23DA7-06FC-B400-3A4F-97A35045BEC9}"/>
              </a:ext>
            </a:extLst>
          </p:cNvPr>
          <p:cNvGrpSpPr/>
          <p:nvPr/>
        </p:nvGrpSpPr>
        <p:grpSpPr>
          <a:xfrm>
            <a:off x="7292885" y="2032063"/>
            <a:ext cx="1699461" cy="1672469"/>
            <a:chOff x="7292885" y="2066788"/>
            <a:chExt cx="1699461" cy="167246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277CC0-DE9E-A4B6-9812-EA032062951B}"/>
                </a:ext>
              </a:extLst>
            </p:cNvPr>
            <p:cNvSpPr txBox="1"/>
            <p:nvPr/>
          </p:nvSpPr>
          <p:spPr>
            <a:xfrm>
              <a:off x="7292885" y="2070559"/>
              <a:ext cx="169946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rPr>
                <a:t>6</a:t>
              </a: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rPr>
                <a:t>0%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9A43F8C-A271-00AD-2F7E-8E71F2FF5C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0410" y="2113847"/>
              <a:ext cx="6295" cy="1625410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5440A6-B8D8-DB13-562A-5C4E2100793F}"/>
                </a:ext>
              </a:extLst>
            </p:cNvPr>
            <p:cNvCxnSpPr>
              <a:cxnSpLocks/>
            </p:cNvCxnSpPr>
            <p:nvPr/>
          </p:nvCxnSpPr>
          <p:spPr>
            <a:xfrm>
              <a:off x="7431158" y="2066788"/>
              <a:ext cx="1321419" cy="0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A71D763-84D2-68AF-7D05-21391A3FB64A}"/>
                </a:ext>
              </a:extLst>
            </p:cNvPr>
            <p:cNvGrpSpPr/>
            <p:nvPr/>
          </p:nvGrpSpPr>
          <p:grpSpPr>
            <a:xfrm>
              <a:off x="7972911" y="3090292"/>
              <a:ext cx="936554" cy="475944"/>
              <a:chOff x="2771513" y="6687994"/>
              <a:chExt cx="1231748" cy="454105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E707AC6-535B-639F-0183-B24576D2F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1513" y="7127305"/>
                <a:ext cx="1231748" cy="6238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F878207-8ED6-DF95-3A4C-40353518F5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86813" y="6687994"/>
                <a:ext cx="1" cy="454105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74C3D06-CDA2-1566-D6CF-31571422ECF2}"/>
                  </a:ext>
                </a:extLst>
              </p:cNvPr>
              <p:cNvSpPr/>
              <p:nvPr/>
            </p:nvSpPr>
            <p:spPr>
              <a:xfrm>
                <a:off x="3753129" y="6902986"/>
                <a:ext cx="144000" cy="144000"/>
              </a:xfrm>
              <a:custGeom>
                <a:avLst/>
                <a:gdLst>
                  <a:gd name="connsiteX0" fmla="*/ 0 w 144000"/>
                  <a:gd name="connsiteY0" fmla="*/ 0 h 144000"/>
                  <a:gd name="connsiteX1" fmla="*/ 144000 w 144000"/>
                  <a:gd name="connsiteY1" fmla="*/ 0 h 144000"/>
                  <a:gd name="connsiteX2" fmla="*/ 144000 w 144000"/>
                  <a:gd name="connsiteY2" fmla="*/ 144000 h 144000"/>
                  <a:gd name="connsiteX3" fmla="*/ 0 w 144000"/>
                  <a:gd name="connsiteY3" fmla="*/ 144000 h 144000"/>
                  <a:gd name="connsiteX4" fmla="*/ 0 w 144000"/>
                  <a:gd name="connsiteY4" fmla="*/ 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00" h="144000" fill="none" extrusionOk="0">
                    <a:moveTo>
                      <a:pt x="0" y="0"/>
                    </a:moveTo>
                    <a:cubicBezTo>
                      <a:pt x="66595" y="-13598"/>
                      <a:pt x="111866" y="8150"/>
                      <a:pt x="144000" y="0"/>
                    </a:cubicBezTo>
                    <a:cubicBezTo>
                      <a:pt x="149108" y="52941"/>
                      <a:pt x="128949" y="98824"/>
                      <a:pt x="144000" y="144000"/>
                    </a:cubicBezTo>
                    <a:cubicBezTo>
                      <a:pt x="79182" y="150957"/>
                      <a:pt x="30816" y="135969"/>
                      <a:pt x="0" y="144000"/>
                    </a:cubicBezTo>
                    <a:cubicBezTo>
                      <a:pt x="-14254" y="90165"/>
                      <a:pt x="8756" y="67400"/>
                      <a:pt x="0" y="0"/>
                    </a:cubicBezTo>
                    <a:close/>
                  </a:path>
                  <a:path w="144000" h="144000" stroke="0" extrusionOk="0">
                    <a:moveTo>
                      <a:pt x="0" y="0"/>
                    </a:moveTo>
                    <a:cubicBezTo>
                      <a:pt x="43215" y="-10316"/>
                      <a:pt x="103155" y="1514"/>
                      <a:pt x="144000" y="0"/>
                    </a:cubicBezTo>
                    <a:cubicBezTo>
                      <a:pt x="154934" y="71683"/>
                      <a:pt x="139300" y="110974"/>
                      <a:pt x="144000" y="144000"/>
                    </a:cubicBezTo>
                    <a:cubicBezTo>
                      <a:pt x="74874" y="149661"/>
                      <a:pt x="34370" y="130623"/>
                      <a:pt x="0" y="144000"/>
                    </a:cubicBezTo>
                    <a:cubicBezTo>
                      <a:pt x="-9492" y="109693"/>
                      <a:pt x="15063" y="3702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 cap="rnd" cmpd="thickThin">
                <a:solidFill>
                  <a:srgbClr val="FFCF81"/>
                </a:solidFill>
                <a:prstDash val="sysDash"/>
                <a:round/>
                <a:extLst>
                  <a:ext uri="{C807C97D-BFC1-408E-A445-0C87EB9F89A2}">
                    <ask:lineSketchStyleProps xmlns:ask="http://schemas.microsoft.com/office/drawing/2018/sketchyshapes" sd="31558581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1035FA6-47A5-1A59-21F0-AD22B16E2DBA}"/>
                </a:ext>
              </a:extLst>
            </p:cNvPr>
            <p:cNvSpPr txBox="1"/>
            <p:nvPr/>
          </p:nvSpPr>
          <p:spPr>
            <a:xfrm>
              <a:off x="7356114" y="2429951"/>
              <a:ext cx="1595706" cy="113877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Reduction of the length of the control loop (Demo 4)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8D5D1F-0123-7534-3B7D-9EDEFD08D08D}"/>
              </a:ext>
            </a:extLst>
          </p:cNvPr>
          <p:cNvGrpSpPr/>
          <p:nvPr/>
        </p:nvGrpSpPr>
        <p:grpSpPr>
          <a:xfrm>
            <a:off x="3963207" y="3733172"/>
            <a:ext cx="1850850" cy="2694412"/>
            <a:chOff x="3963207" y="3733172"/>
            <a:chExt cx="1850850" cy="2694412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1341F71-61CC-1C0B-217E-B62E4572D149}"/>
                </a:ext>
              </a:extLst>
            </p:cNvPr>
            <p:cNvSpPr txBox="1"/>
            <p:nvPr/>
          </p:nvSpPr>
          <p:spPr>
            <a:xfrm>
              <a:off x="4069694" y="4226982"/>
              <a:ext cx="1604726" cy="220060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consumption reduction by optimizing machine performance (Demo 3)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(Demo 3)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75BE50-3026-2D33-5437-88BBFE5644D6}"/>
                </a:ext>
              </a:extLst>
            </p:cNvPr>
            <p:cNvGrpSpPr/>
            <p:nvPr/>
          </p:nvGrpSpPr>
          <p:grpSpPr>
            <a:xfrm>
              <a:off x="3963207" y="3733172"/>
              <a:ext cx="1850850" cy="2379936"/>
              <a:chOff x="3963207" y="3733172"/>
              <a:chExt cx="1850850" cy="237993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2828E91-233E-1F6F-95D7-51CCD3A3DCB9}"/>
                  </a:ext>
                </a:extLst>
              </p:cNvPr>
              <p:cNvSpPr txBox="1"/>
              <p:nvPr/>
            </p:nvSpPr>
            <p:spPr>
              <a:xfrm>
                <a:off x="4003002" y="3869872"/>
                <a:ext cx="1790262" cy="4616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  <a:ea typeface="+mn-ea"/>
                    <a:cs typeface="+mn-cs"/>
                  </a:rPr>
                  <a:t>5%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6B72A7E-3847-EC64-B438-2C69F00EB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8572" y="6113108"/>
                <a:ext cx="1505485" cy="0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F04B594-F89D-E8D1-423F-846AFBA0C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63207" y="3733172"/>
                <a:ext cx="4639" cy="1482458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3403C78-6F79-5E38-4B66-C337F4FE3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75262" y="4779101"/>
                <a:ext cx="5148" cy="1327662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E41980E-4591-D8D0-C0CF-F3A09A267A26}"/>
                  </a:ext>
                </a:extLst>
              </p:cNvPr>
              <p:cNvSpPr/>
              <p:nvPr/>
            </p:nvSpPr>
            <p:spPr>
              <a:xfrm>
                <a:off x="5568146" y="5874813"/>
                <a:ext cx="109490" cy="150925"/>
              </a:xfrm>
              <a:custGeom>
                <a:avLst/>
                <a:gdLst>
                  <a:gd name="connsiteX0" fmla="*/ 0 w 109490"/>
                  <a:gd name="connsiteY0" fmla="*/ 0 h 150925"/>
                  <a:gd name="connsiteX1" fmla="*/ 109490 w 109490"/>
                  <a:gd name="connsiteY1" fmla="*/ 0 h 150925"/>
                  <a:gd name="connsiteX2" fmla="*/ 109490 w 109490"/>
                  <a:gd name="connsiteY2" fmla="*/ 150925 h 150925"/>
                  <a:gd name="connsiteX3" fmla="*/ 0 w 109490"/>
                  <a:gd name="connsiteY3" fmla="*/ 150925 h 150925"/>
                  <a:gd name="connsiteX4" fmla="*/ 0 w 109490"/>
                  <a:gd name="connsiteY4" fmla="*/ 0 h 15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490" h="150925" fill="none" extrusionOk="0">
                    <a:moveTo>
                      <a:pt x="0" y="0"/>
                    </a:moveTo>
                    <a:cubicBezTo>
                      <a:pt x="22546" y="-7185"/>
                      <a:pt x="68070" y="5927"/>
                      <a:pt x="109490" y="0"/>
                    </a:cubicBezTo>
                    <a:cubicBezTo>
                      <a:pt x="119625" y="68321"/>
                      <a:pt x="96262" y="120564"/>
                      <a:pt x="109490" y="150925"/>
                    </a:cubicBezTo>
                    <a:cubicBezTo>
                      <a:pt x="65958" y="163933"/>
                      <a:pt x="41054" y="143739"/>
                      <a:pt x="0" y="150925"/>
                    </a:cubicBezTo>
                    <a:cubicBezTo>
                      <a:pt x="-12471" y="82848"/>
                      <a:pt x="15688" y="34445"/>
                      <a:pt x="0" y="0"/>
                    </a:cubicBezTo>
                    <a:close/>
                  </a:path>
                  <a:path w="109490" h="150925" stroke="0" extrusionOk="0">
                    <a:moveTo>
                      <a:pt x="0" y="0"/>
                    </a:moveTo>
                    <a:cubicBezTo>
                      <a:pt x="40905" y="-1603"/>
                      <a:pt x="72425" y="11957"/>
                      <a:pt x="109490" y="0"/>
                    </a:cubicBezTo>
                    <a:cubicBezTo>
                      <a:pt x="123672" y="49914"/>
                      <a:pt x="105399" y="106210"/>
                      <a:pt x="109490" y="150925"/>
                    </a:cubicBezTo>
                    <a:cubicBezTo>
                      <a:pt x="55380" y="161541"/>
                      <a:pt x="40704" y="142076"/>
                      <a:pt x="0" y="150925"/>
                    </a:cubicBezTo>
                    <a:cubicBezTo>
                      <a:pt x="-15361" y="110681"/>
                      <a:pt x="16671" y="67358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 cap="rnd" cmpd="thickThin">
                <a:solidFill>
                  <a:srgbClr val="FFCF81"/>
                </a:solidFill>
                <a:prstDash val="sysDash"/>
                <a:round/>
                <a:extLst>
                  <a:ext uri="{C807C97D-BFC1-408E-A445-0C87EB9F89A2}">
                    <ask:lineSketchStyleProps xmlns:ask="http://schemas.microsoft.com/office/drawing/2018/sketchyshapes" sd="99909794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532F7-006F-C6BA-0553-5EAA71EACCB1}"/>
              </a:ext>
            </a:extLst>
          </p:cNvPr>
          <p:cNvGrpSpPr/>
          <p:nvPr/>
        </p:nvGrpSpPr>
        <p:grpSpPr>
          <a:xfrm>
            <a:off x="9362526" y="1908585"/>
            <a:ext cx="2287131" cy="1776519"/>
            <a:chOff x="9362526" y="1908585"/>
            <a:chExt cx="2287131" cy="177651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6352CB0-B41A-B745-31D4-B4E31F5EAFA2}"/>
                </a:ext>
              </a:extLst>
            </p:cNvPr>
            <p:cNvSpPr txBox="1"/>
            <p:nvPr/>
          </p:nvSpPr>
          <p:spPr>
            <a:xfrm>
              <a:off x="9582866" y="1908585"/>
              <a:ext cx="1636943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rPr>
                <a:t>30%</a:t>
              </a:r>
              <a:endPara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91B79A3-D1ED-AD99-8F22-B54C8C28C0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62526" y="1925733"/>
              <a:ext cx="4861" cy="1759371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C608511-4808-E3C6-7573-F5A701DC5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5780" y="1924148"/>
              <a:ext cx="1252009" cy="1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9B19D3F-4D6A-F9D6-213B-2B8DF4F35E16}"/>
                </a:ext>
              </a:extLst>
            </p:cNvPr>
            <p:cNvGrpSpPr/>
            <p:nvPr/>
          </p:nvGrpSpPr>
          <p:grpSpPr>
            <a:xfrm>
              <a:off x="10549815" y="2486615"/>
              <a:ext cx="1099842" cy="512704"/>
              <a:chOff x="2967668" y="6685953"/>
              <a:chExt cx="1446503" cy="489179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5DFA501-F3B3-AC8C-B9E4-7E00D1FCF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7668" y="7173141"/>
                <a:ext cx="1436476" cy="1991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51CAFDFB-AAAB-1CB5-EA6E-0C0CA5F947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4170" y="6685953"/>
                <a:ext cx="1" cy="454105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2F4273A4-F8F1-58B8-583D-C8EC2EDFB359}"/>
                  </a:ext>
                </a:extLst>
              </p:cNvPr>
              <p:cNvSpPr/>
              <p:nvPr/>
            </p:nvSpPr>
            <p:spPr>
              <a:xfrm>
                <a:off x="4168329" y="6914858"/>
                <a:ext cx="144000" cy="144000"/>
              </a:xfrm>
              <a:custGeom>
                <a:avLst/>
                <a:gdLst>
                  <a:gd name="connsiteX0" fmla="*/ 0 w 144000"/>
                  <a:gd name="connsiteY0" fmla="*/ 0 h 144000"/>
                  <a:gd name="connsiteX1" fmla="*/ 144000 w 144000"/>
                  <a:gd name="connsiteY1" fmla="*/ 0 h 144000"/>
                  <a:gd name="connsiteX2" fmla="*/ 144000 w 144000"/>
                  <a:gd name="connsiteY2" fmla="*/ 144000 h 144000"/>
                  <a:gd name="connsiteX3" fmla="*/ 0 w 144000"/>
                  <a:gd name="connsiteY3" fmla="*/ 144000 h 144000"/>
                  <a:gd name="connsiteX4" fmla="*/ 0 w 144000"/>
                  <a:gd name="connsiteY4" fmla="*/ 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00" h="144000" fill="none" extrusionOk="0">
                    <a:moveTo>
                      <a:pt x="0" y="0"/>
                    </a:moveTo>
                    <a:cubicBezTo>
                      <a:pt x="36713" y="-8192"/>
                      <a:pt x="109413" y="2039"/>
                      <a:pt x="144000" y="0"/>
                    </a:cubicBezTo>
                    <a:cubicBezTo>
                      <a:pt x="150441" y="64714"/>
                      <a:pt x="127626" y="73845"/>
                      <a:pt x="144000" y="144000"/>
                    </a:cubicBezTo>
                    <a:cubicBezTo>
                      <a:pt x="92121" y="151705"/>
                      <a:pt x="68409" y="140953"/>
                      <a:pt x="0" y="144000"/>
                    </a:cubicBezTo>
                    <a:cubicBezTo>
                      <a:pt x="-7557" y="81879"/>
                      <a:pt x="12807" y="45555"/>
                      <a:pt x="0" y="0"/>
                    </a:cubicBezTo>
                    <a:close/>
                  </a:path>
                  <a:path w="144000" h="144000" stroke="0" extrusionOk="0">
                    <a:moveTo>
                      <a:pt x="0" y="0"/>
                    </a:moveTo>
                    <a:cubicBezTo>
                      <a:pt x="55329" y="-14821"/>
                      <a:pt x="88989" y="10546"/>
                      <a:pt x="144000" y="0"/>
                    </a:cubicBezTo>
                    <a:cubicBezTo>
                      <a:pt x="158667" y="55212"/>
                      <a:pt x="136311" y="81857"/>
                      <a:pt x="144000" y="144000"/>
                    </a:cubicBezTo>
                    <a:cubicBezTo>
                      <a:pt x="98236" y="145645"/>
                      <a:pt x="71382" y="140989"/>
                      <a:pt x="0" y="144000"/>
                    </a:cubicBezTo>
                    <a:cubicBezTo>
                      <a:pt x="-7608" y="72752"/>
                      <a:pt x="3750" y="5445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 cap="rnd" cmpd="thickThin">
                <a:solidFill>
                  <a:srgbClr val="FFCF81"/>
                </a:solidFill>
                <a:prstDash val="sysDash"/>
                <a:round/>
                <a:extLst>
                  <a:ext uri="{C807C97D-BFC1-408E-A445-0C87EB9F89A2}">
                    <ask:lineSketchStyleProps xmlns:ask="http://schemas.microsoft.com/office/drawing/2018/sketchyshapes" sd="115174516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1ED0DD7-B6CC-E8C9-3ED3-B1F7B11AF17B}"/>
                </a:ext>
              </a:extLst>
            </p:cNvPr>
            <p:cNvSpPr txBox="1"/>
            <p:nvPr/>
          </p:nvSpPr>
          <p:spPr>
            <a:xfrm>
              <a:off x="9362526" y="2282953"/>
              <a:ext cx="2143661" cy="61555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Reduction of material consumption (Pilot 5)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FDF081-2433-16EA-0F3B-D3D356CD87F5}"/>
              </a:ext>
            </a:extLst>
          </p:cNvPr>
          <p:cNvGrpSpPr/>
          <p:nvPr/>
        </p:nvGrpSpPr>
        <p:grpSpPr>
          <a:xfrm>
            <a:off x="8006610" y="3670217"/>
            <a:ext cx="1636633" cy="2221664"/>
            <a:chOff x="8006610" y="3670217"/>
            <a:chExt cx="1636633" cy="222166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C4D7C2-C9D4-F6CC-D7CA-02B3C28B439C}"/>
                </a:ext>
              </a:extLst>
            </p:cNvPr>
            <p:cNvGrpSpPr/>
            <p:nvPr/>
          </p:nvGrpSpPr>
          <p:grpSpPr>
            <a:xfrm>
              <a:off x="8006610" y="3670217"/>
              <a:ext cx="1636633" cy="2221664"/>
              <a:chOff x="8006610" y="3670217"/>
              <a:chExt cx="1636633" cy="2221664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4334819-4889-7CD7-0BF6-DE3C43C72CC9}"/>
                  </a:ext>
                </a:extLst>
              </p:cNvPr>
              <p:cNvSpPr txBox="1"/>
              <p:nvPr/>
            </p:nvSpPr>
            <p:spPr>
              <a:xfrm>
                <a:off x="8072486" y="4057759"/>
                <a:ext cx="1465185" cy="4616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  <a:ea typeface="+mn-ea"/>
                    <a:cs typeface="+mn-cs"/>
                  </a:rPr>
                  <a:t>10%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D779302-93C3-66D3-AC24-AA802E519F69}"/>
                  </a:ext>
                </a:extLst>
              </p:cNvPr>
              <p:cNvSpPr/>
              <p:nvPr/>
            </p:nvSpPr>
            <p:spPr>
              <a:xfrm>
                <a:off x="9440746" y="5619927"/>
                <a:ext cx="109490" cy="1509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CF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D5EC438-334B-D74F-9FDA-3CA38B3A9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27285" y="3670217"/>
                <a:ext cx="7356" cy="2218076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01B1FA3-33C0-E9EC-E32E-D233F8FD6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3291" y="5891881"/>
                <a:ext cx="1199952" cy="0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88A06CC-E8A4-4B05-7182-10D1284DA1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7005" y="3978913"/>
                <a:ext cx="1085747" cy="2350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80401BD-A0B0-A018-52B5-A10DFB523758}"/>
                  </a:ext>
                </a:extLst>
              </p:cNvPr>
              <p:cNvSpPr txBox="1"/>
              <p:nvPr/>
            </p:nvSpPr>
            <p:spPr>
              <a:xfrm>
                <a:off x="8006610" y="4403893"/>
                <a:ext cx="1493162" cy="14003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Increased resource utilisation and reduction of waste (Pilot 3)</a:t>
                </a:r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4FD9933-80EF-718B-39E6-F35B512AE3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6610" y="4003478"/>
              <a:ext cx="22926" cy="1190639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3947C4-2782-86CF-5CC5-FDDABE408399}"/>
              </a:ext>
            </a:extLst>
          </p:cNvPr>
          <p:cNvGrpSpPr/>
          <p:nvPr/>
        </p:nvGrpSpPr>
        <p:grpSpPr>
          <a:xfrm>
            <a:off x="6064884" y="3736841"/>
            <a:ext cx="1627438" cy="2005089"/>
            <a:chOff x="6064884" y="3736841"/>
            <a:chExt cx="1627438" cy="200508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1D9D5ED-5649-596B-B2DE-49D6AA014E9C}"/>
                </a:ext>
              </a:extLst>
            </p:cNvPr>
            <p:cNvSpPr txBox="1"/>
            <p:nvPr/>
          </p:nvSpPr>
          <p:spPr>
            <a:xfrm>
              <a:off x="6139855" y="3751728"/>
              <a:ext cx="1292569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rPr>
                <a:t>95%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2949433-228D-CF47-F513-E031F3505DF7}"/>
                </a:ext>
              </a:extLst>
            </p:cNvPr>
            <p:cNvSpPr txBox="1"/>
            <p:nvPr/>
          </p:nvSpPr>
          <p:spPr>
            <a:xfrm>
              <a:off x="6064884" y="4239757"/>
              <a:ext cx="1433898" cy="14157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Increased number of productive hours/day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(Pilot 4) 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7BD65EF-8D5F-51A0-82AD-25D75CE21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3069" y="5732650"/>
              <a:ext cx="966797" cy="3269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EE7E62C-F02F-ADC6-6038-8B5A1A13E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980" y="3736841"/>
              <a:ext cx="20342" cy="2005089"/>
            </a:xfrm>
            <a:prstGeom prst="line">
              <a:avLst/>
            </a:prstGeom>
            <a:ln w="34925" cap="rnd" cmpd="thickThin">
              <a:solidFill>
                <a:srgbClr val="FFCF8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6AD89D4-9704-8EB4-BF75-AE671F8750E1}"/>
                </a:ext>
              </a:extLst>
            </p:cNvPr>
            <p:cNvSpPr/>
            <p:nvPr/>
          </p:nvSpPr>
          <p:spPr>
            <a:xfrm>
              <a:off x="7474654" y="5449008"/>
              <a:ext cx="109490" cy="150925"/>
            </a:xfrm>
            <a:custGeom>
              <a:avLst/>
              <a:gdLst>
                <a:gd name="connsiteX0" fmla="*/ 0 w 109490"/>
                <a:gd name="connsiteY0" fmla="*/ 0 h 150925"/>
                <a:gd name="connsiteX1" fmla="*/ 109490 w 109490"/>
                <a:gd name="connsiteY1" fmla="*/ 0 h 150925"/>
                <a:gd name="connsiteX2" fmla="*/ 109490 w 109490"/>
                <a:gd name="connsiteY2" fmla="*/ 150925 h 150925"/>
                <a:gd name="connsiteX3" fmla="*/ 0 w 109490"/>
                <a:gd name="connsiteY3" fmla="*/ 150925 h 150925"/>
                <a:gd name="connsiteX4" fmla="*/ 0 w 109490"/>
                <a:gd name="connsiteY4" fmla="*/ 0 h 15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90" h="150925" fill="none" extrusionOk="0">
                  <a:moveTo>
                    <a:pt x="0" y="0"/>
                  </a:moveTo>
                  <a:cubicBezTo>
                    <a:pt x="32436" y="-10976"/>
                    <a:pt x="84083" y="11995"/>
                    <a:pt x="109490" y="0"/>
                  </a:cubicBezTo>
                  <a:cubicBezTo>
                    <a:pt x="123070" y="56242"/>
                    <a:pt x="100205" y="107463"/>
                    <a:pt x="109490" y="150925"/>
                  </a:cubicBezTo>
                  <a:cubicBezTo>
                    <a:pt x="74151" y="162501"/>
                    <a:pt x="26880" y="150600"/>
                    <a:pt x="0" y="150925"/>
                  </a:cubicBezTo>
                  <a:cubicBezTo>
                    <a:pt x="-6043" y="120416"/>
                    <a:pt x="15122" y="40620"/>
                    <a:pt x="0" y="0"/>
                  </a:cubicBezTo>
                  <a:close/>
                </a:path>
                <a:path w="109490" h="150925" stroke="0" extrusionOk="0">
                  <a:moveTo>
                    <a:pt x="0" y="0"/>
                  </a:moveTo>
                  <a:cubicBezTo>
                    <a:pt x="44446" y="-11325"/>
                    <a:pt x="63209" y="3848"/>
                    <a:pt x="109490" y="0"/>
                  </a:cubicBezTo>
                  <a:cubicBezTo>
                    <a:pt x="118816" y="33704"/>
                    <a:pt x="103530" y="91226"/>
                    <a:pt x="109490" y="150925"/>
                  </a:cubicBezTo>
                  <a:cubicBezTo>
                    <a:pt x="83719" y="154007"/>
                    <a:pt x="35188" y="141623"/>
                    <a:pt x="0" y="150925"/>
                  </a:cubicBezTo>
                  <a:cubicBezTo>
                    <a:pt x="-2760" y="104751"/>
                    <a:pt x="9870" y="5735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4925" cap="rnd" cmpd="thickThin">
              <a:solidFill>
                <a:srgbClr val="FFCF81"/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315585816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A6230D-F92E-05D6-0FFC-197EAB9D0913}"/>
              </a:ext>
            </a:extLst>
          </p:cNvPr>
          <p:cNvGrpSpPr/>
          <p:nvPr/>
        </p:nvGrpSpPr>
        <p:grpSpPr>
          <a:xfrm>
            <a:off x="9638869" y="3695927"/>
            <a:ext cx="2256084" cy="1807345"/>
            <a:chOff x="9638869" y="3695927"/>
            <a:chExt cx="2256084" cy="180734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84289E2-4F32-0C39-99E1-575256FB1248}"/>
                </a:ext>
              </a:extLst>
            </p:cNvPr>
            <p:cNvSpPr txBox="1"/>
            <p:nvPr/>
          </p:nvSpPr>
          <p:spPr>
            <a:xfrm>
              <a:off x="9856037" y="3780297"/>
              <a:ext cx="185229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+mn-cs"/>
                </a:rPr>
                <a:t>50%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71039EB-60E3-B807-89CF-942C0C2B4390}"/>
                </a:ext>
              </a:extLst>
            </p:cNvPr>
            <p:cNvSpPr txBox="1"/>
            <p:nvPr/>
          </p:nvSpPr>
          <p:spPr>
            <a:xfrm>
              <a:off x="9638869" y="4087500"/>
              <a:ext cx="2218363" cy="14157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Reduction of commissioning service/time of new modules to market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(All Pilots)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064BA18-3519-A824-2CAC-CF39AD8F4F8D}"/>
                </a:ext>
              </a:extLst>
            </p:cNvPr>
            <p:cNvGrpSpPr/>
            <p:nvPr/>
          </p:nvGrpSpPr>
          <p:grpSpPr>
            <a:xfrm>
              <a:off x="10766029" y="3695927"/>
              <a:ext cx="1128924" cy="1798794"/>
              <a:chOff x="12534235" y="6301754"/>
              <a:chExt cx="1493948" cy="2230056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C60274E-819D-F6D2-583A-C3A7B36E5377}"/>
                  </a:ext>
                </a:extLst>
              </p:cNvPr>
              <p:cNvSpPr/>
              <p:nvPr/>
            </p:nvSpPr>
            <p:spPr>
              <a:xfrm>
                <a:off x="13734547" y="8210008"/>
                <a:ext cx="144892" cy="18711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CF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4745904-F1C2-C1B5-07C0-22D44EB53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34235" y="8514906"/>
                <a:ext cx="1493948" cy="16904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0CDFD01-C64B-4B1C-4EE5-878D9E05D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027110" y="6301754"/>
                <a:ext cx="1" cy="2186920"/>
              </a:xfrm>
              <a:prstGeom prst="line">
                <a:avLst/>
              </a:prstGeom>
              <a:ln w="34925" cap="rnd" cmpd="thickThin">
                <a:solidFill>
                  <a:srgbClr val="FFCF81"/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1C329EB2-6379-ED29-8532-FA1333589716}"/>
              </a:ext>
            </a:extLst>
          </p:cNvPr>
          <p:cNvSpPr txBox="1">
            <a:spLocks/>
          </p:cNvSpPr>
          <p:nvPr/>
        </p:nvSpPr>
        <p:spPr>
          <a:xfrm>
            <a:off x="8980647" y="6543350"/>
            <a:ext cx="2401129" cy="35397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93CD31-BC9A-4954-98BC-6B10364903CF}" type="datetime4">
              <a:rPr lang="en-US" sz="10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/>
              <a:t>September 11, 2023</a:t>
            </a:fld>
            <a:endParaRPr lang="en-US" sz="10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CB8237C-DD8A-AE7D-D0DC-6011965F4FA3}"/>
              </a:ext>
            </a:extLst>
          </p:cNvPr>
          <p:cNvSpPr txBox="1">
            <a:spLocks/>
          </p:cNvSpPr>
          <p:nvPr/>
        </p:nvSpPr>
        <p:spPr>
          <a:xfrm>
            <a:off x="11653196" y="6583120"/>
            <a:ext cx="396044" cy="1692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lang="en-US" sz="10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54279-4C56-49CB-B2B6-6C06C3A02FEE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8E75E-DAEF-C8BE-52BD-39E0882556F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fld id="{6B795D2E-259C-4336-861F-BBAE3ADDD54E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026D-2536-2943-85EE-DE495108C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7</a:t>
            </a:fld>
            <a:r>
              <a:rPr lang="en-US"/>
              <a:t>&gt;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53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C6FE38-A94E-AD97-7AA7-737C4749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Identifying shortcomings from the state-of-the-art reference architectures </a:t>
            </a:r>
            <a:r>
              <a:rPr lang="en-US" baseline="30000" dirty="0"/>
              <a:t>[1]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Identifying the needs for future smart production from the mechatronics and robotic point-of-view </a:t>
            </a:r>
            <a:r>
              <a:rPr lang="en-US" baseline="30000" dirty="0"/>
              <a:t>[2]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Gathering and characterizing the brownfield architectures of the industrial cases from IMOCO4.E consortium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First iteration of the requirements </a:t>
            </a:r>
            <a:r>
              <a:rPr lang="en-US" baseline="30000" dirty="0"/>
              <a:t>[3]</a:t>
            </a:r>
            <a:r>
              <a:rPr lang="en-US" dirty="0"/>
              <a:t> and specifications of the IMOCO4.E concepts – layers, BBs, P/D/UCs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Adhere to the guidelines of IMOCO4.E methodology </a:t>
            </a:r>
            <a:r>
              <a:rPr lang="en-US" baseline="30000" dirty="0"/>
              <a:t>[4]</a:t>
            </a:r>
            <a:r>
              <a:rPr lang="en-US" dirty="0"/>
              <a:t> and toolchains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Gathering and characterizing the greenfield reference architectures from industrial partners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F9E04-9D30-BC02-C7CB-8E4B7DA5FE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A51B0DB-0B0A-4F07-B494-E845E16260AF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596586-4487-12E1-9CEF-56107252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3DDA3-CAAF-092E-9953-69CC7B2FC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8</a:t>
            </a:fld>
            <a:r>
              <a:rPr lang="en-US"/>
              <a:t>&gt;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8B91E-2233-1149-C7F7-A4BF56D55DAC}"/>
              </a:ext>
            </a:extLst>
          </p:cNvPr>
          <p:cNvSpPr txBox="1"/>
          <p:nvPr/>
        </p:nvSpPr>
        <p:spPr>
          <a:xfrm>
            <a:off x="0" y="5185458"/>
            <a:ext cx="11572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[1] Hans Kuppens, “D2.1 State-of-the-art methods in Digital Twinning for motion-driven high-tech applications,” </a:t>
            </a:r>
            <a:r>
              <a:rPr lang="en-US" sz="1600" dirty="0" err="1"/>
              <a:t>Zenodo</a:t>
            </a:r>
            <a:r>
              <a:rPr lang="en-US" sz="1600" dirty="0"/>
              <a:t>, 2021.</a:t>
            </a:r>
          </a:p>
          <a:p>
            <a:r>
              <a:rPr lang="en-US" sz="1600" dirty="0"/>
              <a:t>[2] Matias Vierimaa, “D2.2 Needs for future smart production in Europe from the mechatronics and robotic point of view,” </a:t>
            </a:r>
            <a:r>
              <a:rPr lang="en-US" sz="1600" dirty="0" err="1"/>
              <a:t>Zenodo</a:t>
            </a:r>
            <a:r>
              <a:rPr lang="en-US" sz="1600" dirty="0"/>
              <a:t>, 2022.</a:t>
            </a:r>
          </a:p>
          <a:p>
            <a:r>
              <a:rPr lang="en-US" sz="1600" dirty="0"/>
              <a:t>[3] Sajid Mohamed, “D2.3 Overall requirements on IMOCO4.E reference framework,” </a:t>
            </a:r>
            <a:r>
              <a:rPr lang="en-US" sz="1600" dirty="0" err="1"/>
              <a:t>Zenodo</a:t>
            </a:r>
            <a:r>
              <a:rPr lang="en-US" sz="1600" dirty="0"/>
              <a:t>, 2022.</a:t>
            </a:r>
          </a:p>
          <a:p>
            <a:r>
              <a:rPr lang="en-US" sz="1600" dirty="0"/>
              <a:t>[4] Hans Kuppens, “D6.1 Guideline of IMOCO4.E methodology and toolchains,” </a:t>
            </a:r>
            <a:r>
              <a:rPr lang="en-US" sz="1600" dirty="0" err="1"/>
              <a:t>Zenodo</a:t>
            </a:r>
            <a:r>
              <a:rPr lang="en-US" sz="1600" dirty="0"/>
              <a:t>, 2022.</a:t>
            </a:r>
          </a:p>
        </p:txBody>
      </p:sp>
    </p:spTree>
    <p:extLst>
      <p:ext uri="{BB962C8B-B14F-4D97-AF65-F5344CB8AC3E}">
        <p14:creationId xmlns:p14="http://schemas.microsoft.com/office/powerpoint/2010/main" val="322311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778947-5394-193C-309F-10DE27F7D1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8654E70-EBD7-4F29-BA8F-A02A391F4B2A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56573-3B5D-209D-76EB-FA190CEAC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IMOCO4.E reference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945AC-1574-B197-7258-A07CD7C5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  &lt;</a:t>
            </a:r>
            <a:fld id="{E6414D18-597D-4CAF-AF63-304FFA25F568}" type="slidenum">
              <a:rPr lang="en-US" smtClean="0"/>
              <a:pPr/>
              <a:t>9</a:t>
            </a:fld>
            <a:r>
              <a:rPr lang="en-US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63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IAAAAAAAAAAwAAAAMAAAAA/////wQAPwwAAAAAAAAAAAAAIAD///////////////8AAAD///////////////8DAAAAAw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1PM8q3L+9RApKpFFNOpkeEFAAAAAAADAAAAAwADAAAAAQADAAAAAAD///////8DAAEA////////BAAAAAMAEAALoJ1fq0jA+kKG/4G0HJoZ3w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AMAAAAAAAAAAAAACAB////////////////AAAA////////////////BAAAAAM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AAP///////w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FPM8q3L+9RApKpFFNOpkeEDRGF0YQAbAAAABExpbmtlZFNoYXBlRGF0YQAFAAAAAAACTmFtZQAZAAAATGlua2VkU2hhcGVzRGF0YVByb3BlcnR5ABBWZXJzaW9uAAAAAAAJTGFzdFdyaXRlAGDvDfR7AQAAAAEA/////50AnQAAAAVfaWQAEAAAAASgnV+rSMD6Qob/gbQcmhnfA0RhdGEAKgAAAAhQcmVzZW50YXRpb25TY2FubmVkRm9yTGlua2VkU2hhcGVzAAEAAk5hbWUAJAAAAExpbmtlZFNoYXBlUHJlc2VudGF0aW9uU2V0dGluZ3NEYXRhABBWZXJzaW9uAAAAAAAJTGFzdFdyaXRlABfwDfR7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2.6|1|0.8|1|1|1.1"/>
</p:tagLst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333333"/>
      </a:dk2>
      <a:lt2>
        <a:srgbClr val="E5DEDB"/>
      </a:lt2>
      <a:accent1>
        <a:srgbClr val="FFA002"/>
      </a:accent1>
      <a:accent2>
        <a:srgbClr val="FFDF6A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1773B1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OCO4E_presentation_templ_v2 (2).pptx" id="{42C0507F-1F41-4916-82F9-67DC87B8C7FA}" vid="{34A93689-AB57-4840-8205-36DB98D04B22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2e08249-e4fe-495b-ae5b-03fc83960f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60CEA69CAE2746A60B05E40E66FAEF" ma:contentTypeVersion="16" ma:contentTypeDescription="Create a new document." ma:contentTypeScope="" ma:versionID="9cf29ada394bbbd90ba85ed3dba64126">
  <xsd:schema xmlns:xsd="http://www.w3.org/2001/XMLSchema" xmlns:xs="http://www.w3.org/2001/XMLSchema" xmlns:p="http://schemas.microsoft.com/office/2006/metadata/properties" xmlns:ns3="52e08249-e4fe-495b-ae5b-03fc83960f45" xmlns:ns4="2689db34-c3d9-41e2-8ca8-cfdac3b287fe" targetNamespace="http://schemas.microsoft.com/office/2006/metadata/properties" ma:root="true" ma:fieldsID="a23e105a060a75bee53888bc01a9c520" ns3:_="" ns4:_="">
    <xsd:import namespace="52e08249-e4fe-495b-ae5b-03fc83960f45"/>
    <xsd:import namespace="2689db34-c3d9-41e2-8ca8-cfdac3b287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08249-e4fe-495b-ae5b-03fc83960f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db34-c3d9-41e2-8ca8-cfdac3b287f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85B375-18A0-4B14-ACDF-A5E00FAD0FAA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52e08249-e4fe-495b-ae5b-03fc83960f45"/>
    <ds:schemaRef ds:uri="2689db34-c3d9-41e2-8ca8-cfdac3b287f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1273501-D10C-4681-AADB-9A68F0DE96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76C716-43C6-4660-88B5-1FC309FF06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e08249-e4fe-495b-ae5b-03fc83960f45"/>
    <ds:schemaRef ds:uri="2689db34-c3d9-41e2-8ca8-cfdac3b287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IMOCO4E_presentation_templ_v2</Template>
  <TotalTime>4458</TotalTime>
  <Words>1908</Words>
  <Application>Microsoft Office PowerPoint</Application>
  <PresentationFormat>Widescreen</PresentationFormat>
  <Paragraphs>472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apple color emoji</vt:lpstr>
      <vt:lpstr>Arial</vt:lpstr>
      <vt:lpstr>Bahnschrift SemiBold</vt:lpstr>
      <vt:lpstr>Bahnschrift SemiLight SemiConde</vt:lpstr>
      <vt:lpstr>Calibri</vt:lpstr>
      <vt:lpstr>Calibri Light</vt:lpstr>
      <vt:lpstr>Montserrat-ExtraBold</vt:lpstr>
      <vt:lpstr>NimbusRomNo9L-Regu</vt:lpstr>
      <vt:lpstr>Times New Roman</vt:lpstr>
      <vt:lpstr>Wingdings</vt:lpstr>
      <vt:lpstr>Office Theme</vt:lpstr>
      <vt:lpstr>1_Office Theme</vt:lpstr>
      <vt:lpstr>2_office theme</vt:lpstr>
      <vt:lpstr>The IMOCO4.E reference framework for intelligent motion control systems</vt:lpstr>
      <vt:lpstr>Intelligent motion control systems</vt:lpstr>
      <vt:lpstr>Challenge of smart integration</vt:lpstr>
      <vt:lpstr>Proposed solution</vt:lpstr>
      <vt:lpstr>IMOCO4.E General Info</vt:lpstr>
      <vt:lpstr>The 13 IMOCO4.E Cases</vt:lpstr>
      <vt:lpstr>The benefits (some of the expected results per case)</vt:lpstr>
      <vt:lpstr>Methodology</vt:lpstr>
      <vt:lpstr>PowerPoint Presentation</vt:lpstr>
      <vt:lpstr>The IMOCO4.E reference framework</vt:lpstr>
      <vt:lpstr>PowerPoint Presentation</vt:lpstr>
      <vt:lpstr>Data management viewpoint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 4 – Philips Medical Systems</vt:lpstr>
      <vt:lpstr>PowerPoint Presentation</vt:lpstr>
      <vt:lpstr>Demonstrator 3</vt:lpstr>
      <vt:lpstr>Use case 4 – collaborative robotic platform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Structured Inference Optimization Approach for Vision-Based DNN Deployment on Legacy Systems</dc:title>
  <dc:creator>Sajid Mohamed</dc:creator>
  <cp:lastModifiedBy>Sajid Mohamed</cp:lastModifiedBy>
  <cp:revision>24</cp:revision>
  <dcterms:created xsi:type="dcterms:W3CDTF">2023-09-08T15:20:50Z</dcterms:created>
  <dcterms:modified xsi:type="dcterms:W3CDTF">2023-09-11T18:27:19Z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0x0101007160CEA69CAE2746A60B05E40E66FAEF</vt:lpwstr>
  </property>
  <property fmtid="{D5CDD505-2E9C-101B-9397-08002B2CF9AE}" pid="3" name="MediaServiceImageTags">
    <vt:lpwstr/>
  </property>
</Properties>
</file>